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9" r:id="rId3"/>
    <p:sldId id="261" r:id="rId4"/>
    <p:sldId id="262" r:id="rId5"/>
    <p:sldId id="271" r:id="rId6"/>
    <p:sldId id="274" r:id="rId7"/>
    <p:sldId id="263" r:id="rId8"/>
    <p:sldId id="272" r:id="rId9"/>
    <p:sldId id="273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1" r:id="rId27"/>
    <p:sldId id="295" r:id="rId28"/>
    <p:sldId id="292" r:id="rId29"/>
    <p:sldId id="293" r:id="rId30"/>
    <p:sldId id="294" r:id="rId31"/>
    <p:sldId id="26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C3EF1-5327-4424-B579-F1E2CF41B969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90083-005D-4CE5-9304-AA677D0551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7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903-F607-4B29-8997-E732B448A55D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BB7-AEB4-46F1-9D6A-D98BD1F6BA21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Plantilla Curso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648700" cy="209550"/>
          </a:xfrm>
          <a:prstGeom prst="rect">
            <a:avLst/>
          </a:prstGeom>
        </p:spPr>
      </p:pic>
      <p:pic>
        <p:nvPicPr>
          <p:cNvPr id="8" name="Picture 7" descr="LOGO Ger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3972" y="6019800"/>
            <a:ext cx="152762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_CONT_1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903-F607-4B29-8997-E732B448A55D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BB7-AEB4-46F1-9D6A-D98BD1F6BA21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Plantilla Curso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648700" cy="209550"/>
          </a:xfrm>
          <a:prstGeom prst="rect">
            <a:avLst/>
          </a:prstGeom>
        </p:spPr>
      </p:pic>
      <p:pic>
        <p:nvPicPr>
          <p:cNvPr id="8" name="Picture 7" descr="LOGO Ger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3972" y="6019800"/>
            <a:ext cx="152762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OS_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903-F607-4B29-8997-E732B448A55D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BB7-AEB4-46F1-9D6A-D98BD1F6BA21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Picture 6" descr="Plantilla Curso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648700" cy="209550"/>
          </a:xfrm>
          <a:prstGeom prst="rect">
            <a:avLst/>
          </a:prstGeom>
        </p:spPr>
      </p:pic>
      <p:pic>
        <p:nvPicPr>
          <p:cNvPr id="11" name="Picture 7" descr="LOGO Ger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3972" y="6019800"/>
            <a:ext cx="1527628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ULO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C903-F607-4B29-8997-E732B448A55D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BB7-AEB4-46F1-9D6A-D98BD1F6BA2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152400" y="137160"/>
            <a:ext cx="8869680" cy="6583680"/>
          </a:xfrm>
          <a:prstGeom prst="frame">
            <a:avLst>
              <a:gd name="adj1" fmla="val 1218"/>
            </a:avLst>
          </a:prstGeom>
          <a:ln>
            <a:solidFill>
              <a:srgbClr val="0000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LOGO Ger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53200" y="379552"/>
            <a:ext cx="2209800" cy="99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noProof="0" dirty="0" err="1" smtClean="0"/>
              <a:t>Click</a:t>
            </a:r>
            <a:r>
              <a:rPr lang="es-CO" noProof="0" dirty="0" smtClean="0"/>
              <a:t> to </a:t>
            </a:r>
            <a:r>
              <a:rPr lang="es-CO" noProof="0" dirty="0" err="1" smtClean="0"/>
              <a:t>edit</a:t>
            </a:r>
            <a:r>
              <a:rPr lang="es-CO" noProof="0" dirty="0" smtClean="0"/>
              <a:t> Master </a:t>
            </a:r>
            <a:r>
              <a:rPr lang="es-CO" noProof="0" dirty="0" err="1" smtClean="0"/>
              <a:t>title</a:t>
            </a:r>
            <a:r>
              <a:rPr lang="es-CO" noProof="0" dirty="0" smtClean="0"/>
              <a:t> </a:t>
            </a:r>
            <a:r>
              <a:rPr lang="es-CO" noProof="0" dirty="0" err="1" smtClean="0"/>
              <a:t>style</a:t>
            </a:r>
            <a:endParaRPr lang="es-C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O" noProof="0" dirty="0" err="1" smtClean="0"/>
              <a:t>Click</a:t>
            </a:r>
            <a:r>
              <a:rPr lang="es-CO" noProof="0" dirty="0" smtClean="0"/>
              <a:t> to </a:t>
            </a:r>
            <a:r>
              <a:rPr lang="es-CO" noProof="0" dirty="0" err="1" smtClean="0"/>
              <a:t>edit</a:t>
            </a:r>
            <a:r>
              <a:rPr lang="es-CO" noProof="0" dirty="0" smtClean="0"/>
              <a:t> Master </a:t>
            </a:r>
            <a:r>
              <a:rPr lang="es-CO" noProof="0" dirty="0" err="1" smtClean="0"/>
              <a:t>text</a:t>
            </a:r>
            <a:r>
              <a:rPr lang="es-CO" noProof="0" dirty="0" smtClean="0"/>
              <a:t> </a:t>
            </a:r>
            <a:r>
              <a:rPr lang="es-CO" noProof="0" dirty="0" err="1" smtClean="0"/>
              <a:t>styles</a:t>
            </a:r>
            <a:endParaRPr lang="es-CO" noProof="0" dirty="0" smtClean="0"/>
          </a:p>
          <a:p>
            <a:pPr lvl="1"/>
            <a:r>
              <a:rPr lang="es-CO" noProof="0" dirty="0" err="1" smtClean="0"/>
              <a:t>Second</a:t>
            </a:r>
            <a:r>
              <a:rPr lang="es-CO" noProof="0" dirty="0" smtClean="0"/>
              <a:t> </a:t>
            </a:r>
            <a:r>
              <a:rPr lang="es-CO" noProof="0" dirty="0" err="1" smtClean="0"/>
              <a:t>level</a:t>
            </a:r>
            <a:endParaRPr lang="es-CO" noProof="0" dirty="0" smtClean="0"/>
          </a:p>
          <a:p>
            <a:pPr lvl="2"/>
            <a:r>
              <a:rPr lang="es-CO" noProof="0" dirty="0" err="1" smtClean="0"/>
              <a:t>Third</a:t>
            </a:r>
            <a:r>
              <a:rPr lang="es-CO" noProof="0" dirty="0" smtClean="0"/>
              <a:t> </a:t>
            </a:r>
            <a:r>
              <a:rPr lang="es-CO" noProof="0" dirty="0" err="1" smtClean="0"/>
              <a:t>level</a:t>
            </a:r>
            <a:endParaRPr lang="es-CO" noProof="0" dirty="0" smtClean="0"/>
          </a:p>
          <a:p>
            <a:pPr lvl="3"/>
            <a:r>
              <a:rPr lang="es-CO" noProof="0" dirty="0" err="1" smtClean="0"/>
              <a:t>Fourth</a:t>
            </a:r>
            <a:r>
              <a:rPr lang="es-CO" noProof="0" dirty="0" smtClean="0"/>
              <a:t> </a:t>
            </a:r>
            <a:r>
              <a:rPr lang="es-CO" noProof="0" dirty="0" err="1" smtClean="0"/>
              <a:t>level</a:t>
            </a:r>
            <a:endParaRPr lang="es-CO" noProof="0" dirty="0" smtClean="0"/>
          </a:p>
          <a:p>
            <a:pPr lvl="4"/>
            <a:r>
              <a:rPr lang="es-CO" noProof="0" dirty="0" err="1" smtClean="0"/>
              <a:t>Fifth</a:t>
            </a:r>
            <a:r>
              <a:rPr lang="es-CO" noProof="0" dirty="0" smtClean="0"/>
              <a:t> </a:t>
            </a:r>
            <a:r>
              <a:rPr lang="es-CO" noProof="0" dirty="0" err="1" smtClean="0"/>
              <a:t>level</a:t>
            </a:r>
            <a:endParaRPr lang="es-C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DC903-F607-4B29-8997-E732B448A55D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EBB7-AEB4-46F1-9D6A-D98BD1F6BA2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atalog.nfpa.org/NFPA-70-National-Electrical-Code-NEC-Softbound-2017-Edition-P16529.aspx?icid=B484#sthash.pB53SRPP.dpu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minas.gov.co/reti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20574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atin typeface="Arial" pitchFamily="34" charset="0"/>
                <a:cs typeface="Arial" pitchFamily="34" charset="0"/>
              </a:rPr>
              <a:t>Actualización Reglamento Técnico de Instalaciones Eléctricas - RETIE</a:t>
            </a:r>
            <a:endParaRPr lang="es-CO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57693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latin typeface="Arial" pitchFamily="34" charset="0"/>
                <a:cs typeface="Arial" pitchFamily="34" charset="0"/>
              </a:rPr>
              <a:t>Luis Eduardo Aragón Rangel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48723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latin typeface="Arial" pitchFamily="34" charset="0"/>
                <a:cs typeface="Arial" pitchFamily="34" charset="0"/>
              </a:rPr>
              <a:t>18 de enero de 2017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NFPA 70: </a:t>
            </a:r>
            <a:r>
              <a:rPr lang="es-CO" dirty="0" err="1"/>
              <a:t>National</a:t>
            </a:r>
            <a:r>
              <a:rPr lang="es-CO" dirty="0"/>
              <a:t> </a:t>
            </a:r>
            <a:r>
              <a:rPr lang="es-CO" dirty="0" err="1"/>
              <a:t>Electrical</a:t>
            </a:r>
            <a:r>
              <a:rPr lang="es-CO" dirty="0"/>
              <a:t> </a:t>
            </a:r>
            <a:r>
              <a:rPr lang="es-CO" dirty="0" err="1"/>
              <a:t>Code</a:t>
            </a:r>
            <a:r>
              <a:rPr lang="es-CO" dirty="0"/>
              <a:t> (NEC) </a:t>
            </a:r>
            <a:r>
              <a:rPr lang="es-CO" dirty="0" err="1"/>
              <a:t>Softbound</a:t>
            </a:r>
            <a:r>
              <a:rPr lang="es-CO" dirty="0"/>
              <a:t>, 2017 </a:t>
            </a:r>
            <a:r>
              <a:rPr lang="es-CO" dirty="0" err="1"/>
              <a:t>Edition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dirty="0" smtClean="0"/>
              <a:t>Adoptado </a:t>
            </a:r>
            <a:r>
              <a:rPr lang="es-CO" sz="2000" dirty="0"/>
              <a:t>en los 50 estados, </a:t>
            </a:r>
            <a:r>
              <a:rPr lang="es-CO" sz="2000" dirty="0" smtClean="0"/>
              <a:t>el NEC </a:t>
            </a:r>
            <a:r>
              <a:rPr lang="es-CO" sz="2000" dirty="0"/>
              <a:t>es el punto de referencia para el diseño eléctrico seguro, la instalación y la inspección para proteger a las personas y los bienes de los peligros eléctricos</a:t>
            </a:r>
            <a:r>
              <a:rPr lang="es-CO" sz="2000" dirty="0" smtClean="0"/>
              <a:t>.</a:t>
            </a:r>
          </a:p>
          <a:p>
            <a:pPr marL="0" indent="0">
              <a:buNone/>
            </a:pPr>
            <a:r>
              <a:rPr lang="es-CO" sz="2000" dirty="0"/>
              <a:t>NFPA 70: NEC ha sido publicado desde </a:t>
            </a:r>
            <a:r>
              <a:rPr lang="es-CO" sz="2000" dirty="0" smtClean="0"/>
              <a:t>1897 </a:t>
            </a:r>
            <a:r>
              <a:rPr lang="es-CO" sz="2000" dirty="0"/>
              <a:t>y un riguroso proceso de revisión lo mantiene al día con las nuevas tecnologías. </a:t>
            </a:r>
            <a:r>
              <a:rPr lang="es-CO" sz="2000" b="1" dirty="0" smtClean="0"/>
              <a:t>Cinco artículos </a:t>
            </a:r>
            <a:r>
              <a:rPr lang="es-CO" sz="2000" b="1" dirty="0"/>
              <a:t>nuevos </a:t>
            </a:r>
            <a:r>
              <a:rPr lang="es-CO" sz="2000" dirty="0" smtClean="0"/>
              <a:t>entraron </a:t>
            </a:r>
            <a:r>
              <a:rPr lang="es-CO" sz="2000" dirty="0"/>
              <a:t>en el NEC de </a:t>
            </a:r>
            <a:r>
              <a:rPr lang="es-CO" sz="2000" dirty="0" smtClean="0"/>
              <a:t>2017.</a:t>
            </a:r>
          </a:p>
          <a:p>
            <a:pPr marL="0" indent="0">
              <a:buNone/>
            </a:pPr>
            <a:r>
              <a:rPr lang="es-CO" sz="2000" dirty="0" smtClean="0">
                <a:hlinkClick r:id="rId2"/>
              </a:rPr>
              <a:t>http</a:t>
            </a:r>
            <a:r>
              <a:rPr lang="es-CO" sz="2000" dirty="0">
                <a:hlinkClick r:id="rId2"/>
              </a:rPr>
              <a:t>://</a:t>
            </a:r>
            <a:r>
              <a:rPr lang="es-CO" sz="2000" dirty="0" smtClean="0">
                <a:hlinkClick r:id="rId2"/>
              </a:rPr>
              <a:t>catalog.nfpa.org/NFPA-70-National-Electrical-Code-NEC-Softbound-2017-Edition-P16529.aspx?icid=B484#sthash.pB53SRPP.dpuf</a:t>
            </a:r>
            <a:r>
              <a:rPr lang="es-CO" sz="2000" dirty="0" smtClean="0"/>
              <a:t> </a:t>
            </a:r>
            <a:endParaRPr lang="es-CO" sz="2000" dirty="0"/>
          </a:p>
        </p:txBody>
      </p:sp>
      <p:pic>
        <p:nvPicPr>
          <p:cNvPr id="1026" name="Picture 2" descr="National Fire Prevention 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91124"/>
            <a:ext cx="57150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FPA 70: National Electrical Code (NEC) Softbound, 2017 Ed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2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NFPA 70: </a:t>
            </a:r>
            <a:r>
              <a:rPr lang="es-CO" dirty="0" err="1"/>
              <a:t>National</a:t>
            </a:r>
            <a:r>
              <a:rPr lang="es-CO" dirty="0"/>
              <a:t> </a:t>
            </a:r>
            <a:r>
              <a:rPr lang="es-CO" dirty="0" err="1"/>
              <a:t>Electrical</a:t>
            </a:r>
            <a:r>
              <a:rPr lang="es-CO" dirty="0"/>
              <a:t> </a:t>
            </a:r>
            <a:r>
              <a:rPr lang="es-CO" dirty="0" err="1"/>
              <a:t>Code</a:t>
            </a:r>
            <a:r>
              <a:rPr lang="es-CO" dirty="0"/>
              <a:t> (NEC) </a:t>
            </a:r>
            <a:r>
              <a:rPr lang="es-CO" dirty="0" err="1"/>
              <a:t>Softbound</a:t>
            </a:r>
            <a:r>
              <a:rPr lang="es-CO" dirty="0"/>
              <a:t>, 2017 </a:t>
            </a:r>
            <a:r>
              <a:rPr lang="es-CO" dirty="0" err="1"/>
              <a:t>Edition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dirty="0" smtClean="0"/>
              <a:t>NEC 2017 aborda sistemas privados </a:t>
            </a:r>
            <a:r>
              <a:rPr lang="es-CO" sz="2000" dirty="0"/>
              <a:t>de energía </a:t>
            </a:r>
            <a:r>
              <a:rPr lang="es-CO" sz="2000" dirty="0" smtClean="0"/>
              <a:t>eólica y </a:t>
            </a:r>
            <a:r>
              <a:rPr lang="es-CO" sz="2000" dirty="0"/>
              <a:t>solar </a:t>
            </a:r>
            <a:r>
              <a:rPr lang="es-CO" sz="2000" dirty="0" smtClean="0"/>
              <a:t>de </a:t>
            </a:r>
            <a:r>
              <a:rPr lang="es-CO" sz="2000" dirty="0"/>
              <a:t>generación </a:t>
            </a:r>
            <a:r>
              <a:rPr lang="es-CO" sz="2000" dirty="0" smtClean="0"/>
              <a:t>distribuida, </a:t>
            </a:r>
            <a:r>
              <a:rPr lang="es-CO" sz="2000" dirty="0"/>
              <a:t>incluyendo </a:t>
            </a:r>
            <a:r>
              <a:rPr lang="es-CO" sz="2000" dirty="0" smtClean="0"/>
              <a:t>los </a:t>
            </a:r>
            <a:r>
              <a:rPr lang="es-CO" sz="2000" dirty="0"/>
              <a:t>sistemas de mayor tensión que alguna vez fueron sólo el dominio de las empresas de servicios públicos. </a:t>
            </a:r>
            <a:endParaRPr lang="es-CO" sz="2000" dirty="0" smtClean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r>
              <a:rPr lang="es-CO" sz="2000" dirty="0" smtClean="0"/>
              <a:t>La </a:t>
            </a:r>
            <a:r>
              <a:rPr lang="es-CO" sz="2000" dirty="0"/>
              <a:t>nueva función del consumidor es un factor importante en la descentralización de la </a:t>
            </a:r>
            <a:r>
              <a:rPr lang="es-CO" sz="2000" dirty="0" smtClean="0"/>
              <a:t>energía </a:t>
            </a:r>
            <a:r>
              <a:rPr lang="es-CO" sz="2000" dirty="0"/>
              <a:t>y la cobertura ampliada de NEC es vital para los diseñadores, ingenieros, contratistas y </a:t>
            </a:r>
            <a:r>
              <a:rPr lang="es-CO" sz="2000" dirty="0" err="1" smtClean="0"/>
              <a:t>AHJs</a:t>
            </a:r>
            <a:r>
              <a:rPr lang="es-CO" sz="2000" dirty="0"/>
              <a:t> </a:t>
            </a:r>
            <a:r>
              <a:rPr lang="es-CO" sz="2000" dirty="0" smtClean="0"/>
              <a:t>(</a:t>
            </a:r>
            <a:r>
              <a:rPr lang="es-CO" sz="2000" dirty="0" err="1" smtClean="0"/>
              <a:t>Authority</a:t>
            </a:r>
            <a:r>
              <a:rPr lang="es-CO" sz="2000" dirty="0" smtClean="0"/>
              <a:t> </a:t>
            </a:r>
            <a:r>
              <a:rPr lang="es-CO" sz="2000" dirty="0" err="1" smtClean="0"/>
              <a:t>Having</a:t>
            </a:r>
            <a:r>
              <a:rPr lang="es-CO" sz="2000" dirty="0" smtClean="0"/>
              <a:t> </a:t>
            </a:r>
            <a:r>
              <a:rPr lang="es-CO" sz="2000" dirty="0" err="1" smtClean="0"/>
              <a:t>Jurisdiction</a:t>
            </a:r>
            <a:r>
              <a:rPr lang="es-CO" sz="2000" dirty="0"/>
              <a:t>: Autoridad </a:t>
            </a:r>
            <a:r>
              <a:rPr lang="es-CO" sz="2000" dirty="0" smtClean="0"/>
              <a:t>competente o </a:t>
            </a:r>
            <a:r>
              <a:rPr lang="es-CO" sz="2000" dirty="0"/>
              <a:t>agencia gubernamental </a:t>
            </a:r>
            <a:r>
              <a:rPr lang="es-CO" sz="2000" dirty="0" smtClean="0"/>
              <a:t>que </a:t>
            </a:r>
            <a:r>
              <a:rPr lang="es-CO" sz="2000" dirty="0"/>
              <a:t>regula el proceso de </a:t>
            </a:r>
            <a:r>
              <a:rPr lang="es-CO" sz="2000" dirty="0" smtClean="0"/>
              <a:t>construcción).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2029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NFPA 70: </a:t>
            </a:r>
            <a:r>
              <a:rPr lang="es-CO" dirty="0" err="1"/>
              <a:t>National</a:t>
            </a:r>
            <a:r>
              <a:rPr lang="es-CO" dirty="0"/>
              <a:t> </a:t>
            </a:r>
            <a:r>
              <a:rPr lang="es-CO" dirty="0" err="1"/>
              <a:t>Electrical</a:t>
            </a:r>
            <a:r>
              <a:rPr lang="es-CO" dirty="0"/>
              <a:t> </a:t>
            </a:r>
            <a:r>
              <a:rPr lang="es-CO" dirty="0" err="1"/>
              <a:t>Code</a:t>
            </a:r>
            <a:r>
              <a:rPr lang="es-CO" dirty="0"/>
              <a:t> (NEC) </a:t>
            </a:r>
            <a:r>
              <a:rPr lang="es-CO" dirty="0" err="1"/>
              <a:t>Softbound</a:t>
            </a:r>
            <a:r>
              <a:rPr lang="es-CO" dirty="0"/>
              <a:t>, 2017 </a:t>
            </a:r>
            <a:r>
              <a:rPr lang="es-CO" dirty="0" err="1"/>
              <a:t>Edition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O" sz="2000" dirty="0" smtClean="0"/>
              <a:t>Las adiciones en NEC 2017 incluyen:</a:t>
            </a:r>
          </a:p>
          <a:p>
            <a:pPr marL="0" indent="0">
              <a:buNone/>
            </a:pPr>
            <a:endParaRPr lang="es-CO" sz="2000" dirty="0"/>
          </a:p>
          <a:p>
            <a:r>
              <a:rPr lang="en-US" sz="2000" dirty="0"/>
              <a:t>Large-Scale Photovoltaic (PV) Electric Power Production Facility (</a:t>
            </a:r>
            <a:r>
              <a:rPr lang="en-US" sz="2000" b="1" dirty="0"/>
              <a:t>New Article 691</a:t>
            </a:r>
            <a:r>
              <a:rPr lang="en-US" sz="2000" dirty="0"/>
              <a:t>) covers systems that produce at least 5 megawatts (MW) of power, or enough to power 800+ U.S. homes.</a:t>
            </a:r>
          </a:p>
          <a:p>
            <a:r>
              <a:rPr lang="en-US" sz="2000" dirty="0"/>
              <a:t>Energy Storage Systems (</a:t>
            </a:r>
            <a:r>
              <a:rPr lang="en-US" sz="2000" b="1" dirty="0"/>
              <a:t>New Article 706</a:t>
            </a:r>
            <a:r>
              <a:rPr lang="en-US" sz="2000" dirty="0"/>
              <a:t>) governs ESS installation, disconnection, shutdown, and safety labeling.</a:t>
            </a:r>
          </a:p>
          <a:p>
            <a:r>
              <a:rPr lang="en-US" sz="2000" dirty="0"/>
              <a:t>Stand-Alone Systems (</a:t>
            </a:r>
            <a:r>
              <a:rPr lang="en-US" sz="2000" b="1" dirty="0"/>
              <a:t>New Article 710</a:t>
            </a:r>
            <a:r>
              <a:rPr lang="en-US" sz="2000" dirty="0"/>
              <a:t>) covers power production sources that are not connected to the grid, including PV and wind-powered systems.</a:t>
            </a:r>
          </a:p>
          <a:p>
            <a:r>
              <a:rPr lang="en-US" sz="2000" dirty="0"/>
              <a:t>Direct Current </a:t>
            </a:r>
            <a:r>
              <a:rPr lang="en-US" sz="2000" dirty="0" err="1"/>
              <a:t>Microgrids</a:t>
            </a:r>
            <a:r>
              <a:rPr lang="en-US" sz="2000" dirty="0"/>
              <a:t> (</a:t>
            </a:r>
            <a:r>
              <a:rPr lang="en-US" sz="2000" b="1" dirty="0"/>
              <a:t>New Article 712</a:t>
            </a:r>
            <a:r>
              <a:rPr lang="en-US" sz="2000" dirty="0"/>
              <a:t>) concerns independent energy distribution networks that allow the utilization of power from dc sources to direct-current loads. </a:t>
            </a:r>
            <a:r>
              <a:rPr lang="en-US" sz="2000" dirty="0" err="1"/>
              <a:t>Microgrids</a:t>
            </a:r>
            <a:r>
              <a:rPr lang="en-US" sz="2000" dirty="0"/>
              <a:t> are on the rise worldwide.</a:t>
            </a:r>
          </a:p>
          <a:p>
            <a:r>
              <a:rPr lang="en-US" sz="2000" dirty="0" smtClean="0"/>
              <a:t>New </a:t>
            </a:r>
            <a:r>
              <a:rPr lang="en-US" sz="2000" dirty="0"/>
              <a:t>labeling, such as detailed arc flash hazard warning on equipment, helps workers and supervisors assess electrical risks.</a:t>
            </a:r>
          </a:p>
          <a:p>
            <a:r>
              <a:rPr lang="en-US" sz="2000" dirty="0"/>
              <a:t>New minimum space clearances for equipment installation clarify the safeguards needed to protect installers and maintainers.</a:t>
            </a:r>
          </a:p>
          <a:p>
            <a:r>
              <a:rPr lang="en-US" sz="2000" dirty="0"/>
              <a:t>Fixed Resistance and Electrode Industrial Process Heating Equipment (</a:t>
            </a:r>
            <a:r>
              <a:rPr lang="en-US" sz="2000" b="1" dirty="0"/>
              <a:t>New Article 425</a:t>
            </a:r>
            <a:r>
              <a:rPr lang="en-US" sz="2000" dirty="0"/>
              <a:t>) presents needed regulations for industry.</a:t>
            </a:r>
          </a:p>
          <a:p>
            <a:r>
              <a:rPr lang="en-US" sz="2000" dirty="0"/>
              <a:t>Revised provisions for AFCI and GFCI protection improve electrical and fire safety in homes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834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ANEXO GENERAL DEL RETIE RESOLUCIÓN 9 0708 DE AGOSTO 30 DE 2013 CON SUS AJUSTES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0017" t="34375" r="37487" b="14584"/>
          <a:stretch/>
        </p:blipFill>
        <p:spPr>
          <a:xfrm>
            <a:off x="2819400" y="1557455"/>
            <a:ext cx="3581400" cy="456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ANEXO GENERAL DEL RETIE RESOLUCIÓN 9 0708 DE AGOSTO 30 DE 2013 CON SUS AJUSTES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9959" t="25000" r="37530" b="15625"/>
          <a:stretch/>
        </p:blipFill>
        <p:spPr>
          <a:xfrm>
            <a:off x="2895600" y="1600200"/>
            <a:ext cx="3429000" cy="455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ANEXO GENERAL DEL RETIE RESOLUCIÓN 9 0708 DE AGOSTO 30 DE 2013 CON SUS AJUSTES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0479" t="25000" r="37082" b="14583"/>
          <a:stretch/>
        </p:blipFill>
        <p:spPr>
          <a:xfrm>
            <a:off x="2971799" y="1600199"/>
            <a:ext cx="335280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ANEXO GENERAL DEL RETIE RESOLUCIÓN 9 0708 DE AGOSTO 30 DE 2013 CON SUS AJUSTES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9981" t="25000" r="37052" b="14583"/>
          <a:stretch/>
        </p:blipFill>
        <p:spPr>
          <a:xfrm>
            <a:off x="2971800" y="1600199"/>
            <a:ext cx="3505200" cy="45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ANEXO GENERAL DEL RETIE RESOLUCIÓN 9 0708 DE AGOSTO 30 DE 2013 CON SUS AJUSTES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993" t="25000" r="37064" b="13541"/>
          <a:stretch/>
        </p:blipFill>
        <p:spPr>
          <a:xfrm>
            <a:off x="2971800" y="1600200"/>
            <a:ext cx="3276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ANEXO GENERAL DEL RETIE RESOLUCIÓN 9 0708 DE AGOSTO 30 DE 2013 CON SUS AJUSTES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9903" t="25000" r="37397" b="19792"/>
          <a:stretch/>
        </p:blipFill>
        <p:spPr>
          <a:xfrm>
            <a:off x="2667001" y="1600199"/>
            <a:ext cx="38862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b="1" dirty="0" smtClean="0"/>
              <a:t>Capítulo 1 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b="1" dirty="0" smtClean="0"/>
              <a:t>Disposiciones Generales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b="1" dirty="0" smtClean="0"/>
              <a:t>ARTÍCULO </a:t>
            </a:r>
            <a:r>
              <a:rPr lang="es-CO" b="1" dirty="0"/>
              <a:t>1º. </a:t>
            </a:r>
            <a:r>
              <a:rPr lang="es-CO" b="1" dirty="0" smtClean="0"/>
              <a:t>OBJETO</a:t>
            </a: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h. Establecer claramente las </a:t>
            </a:r>
            <a:r>
              <a:rPr lang="es-CO" b="1" dirty="0"/>
              <a:t>responsabilidades</a:t>
            </a:r>
            <a:r>
              <a:rPr lang="es-CO" dirty="0"/>
              <a:t> que deben cumplir los </a:t>
            </a:r>
            <a:r>
              <a:rPr lang="es-CO" b="1" dirty="0"/>
              <a:t>diseñadores</a:t>
            </a:r>
            <a:r>
              <a:rPr lang="es-CO" dirty="0"/>
              <a:t>, </a:t>
            </a:r>
            <a:r>
              <a:rPr lang="es-CO" dirty="0" smtClean="0"/>
              <a:t>constructores, </a:t>
            </a:r>
            <a:r>
              <a:rPr lang="es-CO" b="1" dirty="0" smtClean="0"/>
              <a:t>interventores</a:t>
            </a:r>
            <a:r>
              <a:rPr lang="es-CO" dirty="0"/>
              <a:t>, operadores, inspectores, propietarios y usuarios de las instalaciones </a:t>
            </a:r>
            <a:r>
              <a:rPr lang="es-CO" dirty="0" smtClean="0"/>
              <a:t>eléctricas, además </a:t>
            </a:r>
            <a:r>
              <a:rPr lang="es-CO" dirty="0"/>
              <a:t>de los fabricantes, importadores, distribuidores de materiales o equipos y las </a:t>
            </a:r>
            <a:r>
              <a:rPr lang="es-CO" dirty="0" smtClean="0"/>
              <a:t>personas jurídicas </a:t>
            </a:r>
            <a:r>
              <a:rPr lang="es-CO" dirty="0"/>
              <a:t>relacionadas con la generación, transformación, transporte, distribución y </a:t>
            </a:r>
            <a:r>
              <a:rPr lang="es-CO" dirty="0" smtClean="0"/>
              <a:t>comercialización de </a:t>
            </a:r>
            <a:r>
              <a:rPr lang="es-CO" dirty="0"/>
              <a:t>electricidad, organismos de inspección, organismos de certificación, laboratorios de pruebas </a:t>
            </a:r>
            <a:r>
              <a:rPr lang="es-CO" dirty="0" smtClean="0"/>
              <a:t>y ensayos</a:t>
            </a:r>
            <a:r>
              <a:rPr lang="es-CO" dirty="0"/>
              <a:t>.</a:t>
            </a: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 smtClean="0"/>
              <a:t>l</a:t>
            </a:r>
            <a:r>
              <a:rPr lang="es-CO" dirty="0"/>
              <a:t>. </a:t>
            </a:r>
            <a:r>
              <a:rPr lang="es-CO" b="1" dirty="0"/>
              <a:t>Exigir</a:t>
            </a:r>
            <a:r>
              <a:rPr lang="es-CO" dirty="0"/>
              <a:t> requisitos para contribuir con el uso racional y eficiente de la energía y con esto a la protección del medio ambiente y el aseguramiento del suministro eléctrico.</a:t>
            </a:r>
          </a:p>
        </p:txBody>
      </p:sp>
    </p:spTree>
    <p:extLst>
      <p:ext uri="{BB962C8B-B14F-4D97-AF65-F5344CB8AC3E}">
        <p14:creationId xmlns:p14="http://schemas.microsoft.com/office/powerpoint/2010/main" val="12037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PROYECTO DE MODIFICACIÓN DEL RETIE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El Ministerio de Minas y </a:t>
            </a:r>
            <a:r>
              <a:rPr lang="es-CO" dirty="0" smtClean="0"/>
              <a:t>Energía está realizando ajustes </a:t>
            </a:r>
            <a:r>
              <a:rPr lang="es-CO" dirty="0"/>
              <a:t>en el documento borrador del proyecto de actualización del RETIE, previo a la remisión al Ministerio de Comercio, Industria y Turismo para su notificación internacional. </a:t>
            </a:r>
            <a:endParaRPr lang="es-CO" dirty="0" smtClean="0"/>
          </a:p>
          <a:p>
            <a:r>
              <a:rPr lang="es-CO" dirty="0" smtClean="0"/>
              <a:t>Cuando </a:t>
            </a:r>
            <a:r>
              <a:rPr lang="es-CO" dirty="0"/>
              <a:t>se disponga de la versión lista para el envío al Ministerio de Comercio, Industria y Turismo </a:t>
            </a:r>
            <a:r>
              <a:rPr lang="es-CO" dirty="0" smtClean="0"/>
              <a:t>lo compartirá </a:t>
            </a:r>
            <a:r>
              <a:rPr lang="es-CO" dirty="0"/>
              <a:t>a través de </a:t>
            </a:r>
            <a:r>
              <a:rPr lang="es-CO" dirty="0">
                <a:hlinkClick r:id="rId2"/>
              </a:rPr>
              <a:t>https://</a:t>
            </a:r>
            <a:r>
              <a:rPr lang="es-CO" dirty="0" smtClean="0">
                <a:hlinkClick r:id="rId2"/>
              </a:rPr>
              <a:t>www.minminas.gov.co/retie</a:t>
            </a:r>
            <a:r>
              <a:rPr lang="es-CO" dirty="0" smtClean="0"/>
              <a:t> para </a:t>
            </a:r>
            <a:r>
              <a:rPr lang="es-CO" dirty="0"/>
              <a:t>el conocimiento de los interesados.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b="1" dirty="0" smtClean="0"/>
              <a:t>Capítulo 1 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b="1" dirty="0" smtClean="0"/>
              <a:t>Disposiciones Generales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/>
              <a:t>ARTÍCULO 5º. SISTEMA DE UNIDADES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En </a:t>
            </a:r>
            <a:r>
              <a:rPr lang="es-CO" dirty="0"/>
              <a:t>las instalaciones objeto del presente reglamento se debe aplicar el </a:t>
            </a:r>
            <a:r>
              <a:rPr lang="es-CO" b="1" dirty="0"/>
              <a:t>Sistema Internacional </a:t>
            </a:r>
            <a:r>
              <a:rPr lang="es-CO" b="1" dirty="0" smtClean="0"/>
              <a:t>de Unidades </a:t>
            </a:r>
            <a:r>
              <a:rPr lang="es-CO" b="1" dirty="0"/>
              <a:t>(SI)</a:t>
            </a:r>
            <a:r>
              <a:rPr lang="es-CO" dirty="0"/>
              <a:t>, aprobado por la </a:t>
            </a:r>
            <a:r>
              <a:rPr lang="es-CO" b="1" dirty="0"/>
              <a:t>Resolución No. 1823 de 1991 de la Superintendencia de Industria </a:t>
            </a:r>
            <a:r>
              <a:rPr lang="es-CO" b="1" dirty="0" smtClean="0"/>
              <a:t>y Comercio</a:t>
            </a:r>
            <a:r>
              <a:rPr lang="es-C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9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b="1" dirty="0" smtClean="0"/>
              <a:t>Capítulo 1 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b="1" dirty="0" smtClean="0"/>
              <a:t>Disposiciones Generales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845" t="28125" r="27746" b="16667"/>
          <a:stretch/>
        </p:blipFill>
        <p:spPr>
          <a:xfrm>
            <a:off x="1295401" y="1600199"/>
            <a:ext cx="650908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/>
              <a:t>Capítulo 2</a:t>
            </a:r>
            <a:br>
              <a:rPr lang="es-CO" dirty="0" smtClean="0"/>
            </a:br>
            <a:r>
              <a:rPr lang="es-CO" dirty="0" smtClean="0"/>
              <a:t>Requisitos Técnicos Esenciales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b="1" dirty="0"/>
              <a:t>ARTÍCULO 10º. REQUERIMIENTOS GENERALES DE LAS INSTALACIONES ELÉCTRICAS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Toda </a:t>
            </a:r>
            <a:r>
              <a:rPr lang="es-CO" dirty="0"/>
              <a:t>instalación eléctrica objeto del presente reglamento debe cumplir los siguientes requerimientos generales: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10.1 </a:t>
            </a:r>
            <a:r>
              <a:rPr lang="es-CO" dirty="0"/>
              <a:t>DISEÑO DE LAS INSTALACIONES ELÉCTRICAS</a:t>
            </a:r>
          </a:p>
          <a:p>
            <a:pPr marL="0" indent="0">
              <a:buNone/>
            </a:pPr>
            <a:r>
              <a:rPr lang="es-CO" dirty="0"/>
              <a:t>Toda instalación eléctrica a la que le aplique el RETIE, debe contar con un diseño realizado por un profesional o profesionales legalmente competentes para desarrollar esa actividad. El diseño podrá ser detallado o simplificado según el tipo de instalación.</a:t>
            </a:r>
          </a:p>
        </p:txBody>
      </p:sp>
    </p:spTree>
    <p:extLst>
      <p:ext uri="{BB962C8B-B14F-4D97-AF65-F5344CB8AC3E}">
        <p14:creationId xmlns:p14="http://schemas.microsoft.com/office/powerpoint/2010/main" val="38400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/>
              <a:t>Capítulo 2</a:t>
            </a:r>
            <a:br>
              <a:rPr lang="es-CO" dirty="0" smtClean="0"/>
            </a:br>
            <a:r>
              <a:rPr lang="es-CO" dirty="0" smtClean="0"/>
              <a:t>Requisitos Técnicos Esenciales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/>
              <a:t>10.1.1 Diseño Detallado</a:t>
            </a:r>
            <a:r>
              <a:rPr lang="es-CO" dirty="0"/>
              <a:t>: El Diseño detallado debe ser ejecutado por profesionales de la </a:t>
            </a:r>
            <a:r>
              <a:rPr lang="es-CO" dirty="0" smtClean="0"/>
              <a:t>ingeniería cuya </a:t>
            </a:r>
            <a:r>
              <a:rPr lang="es-CO" dirty="0"/>
              <a:t>especialidad esté relacionada con el tipo de obra a desarrollar y la competencia otorgada por </a:t>
            </a:r>
            <a:r>
              <a:rPr lang="es-CO" dirty="0" smtClean="0"/>
              <a:t>su matrícula </a:t>
            </a:r>
            <a:r>
              <a:rPr lang="es-CO" dirty="0"/>
              <a:t>profesional, conforme a las Leyes 51 de 1986 y 842 de 2003. Las partes involucradas con </a:t>
            </a:r>
            <a:r>
              <a:rPr lang="es-CO" dirty="0" smtClean="0"/>
              <a:t>el diseño </a:t>
            </a:r>
            <a:r>
              <a:rPr lang="es-CO" dirty="0"/>
              <a:t>deben atender y respetar los derechos de autor y propiedad intelectual de los diseños. </a:t>
            </a:r>
            <a:r>
              <a:rPr lang="es-CO" dirty="0" smtClean="0"/>
              <a:t>La profundidad </a:t>
            </a:r>
            <a:r>
              <a:rPr lang="es-CO" dirty="0"/>
              <a:t>con que se traten los temas dependerá de la complejidad y el nivel de riesgo asociado </a:t>
            </a:r>
            <a:r>
              <a:rPr lang="es-CO" dirty="0" smtClean="0"/>
              <a:t>al tipo </a:t>
            </a:r>
            <a:r>
              <a:rPr lang="es-CO" dirty="0"/>
              <a:t>de instalación y debe contemplar los ítems que le apliquen de la siguiente lista</a:t>
            </a:r>
            <a:r>
              <a:rPr lang="es-CO" dirty="0" smtClean="0"/>
              <a:t>: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453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/>
              <a:t>Capítulo 2</a:t>
            </a:r>
            <a:br>
              <a:rPr lang="es-CO" dirty="0" smtClean="0"/>
            </a:br>
            <a:r>
              <a:rPr lang="es-CO" dirty="0" smtClean="0"/>
              <a:t>Requisitos Técnicos Esenciales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O" sz="900" dirty="0"/>
              <a:t>a. Análisis y cuadros de cargas iniciales y futuras, incluyendo </a:t>
            </a:r>
            <a:r>
              <a:rPr lang="es-CO" sz="900" b="1" dirty="0"/>
              <a:t>análisis de factor de potencia y armónicos</a:t>
            </a:r>
            <a:r>
              <a:rPr lang="es-CO" sz="900" dirty="0"/>
              <a:t>.</a:t>
            </a:r>
          </a:p>
          <a:p>
            <a:pPr marL="0" indent="0">
              <a:buNone/>
            </a:pPr>
            <a:r>
              <a:rPr lang="es-CO" sz="900" dirty="0"/>
              <a:t>b</a:t>
            </a:r>
            <a:r>
              <a:rPr lang="es-CO" sz="900" dirty="0" smtClean="0"/>
              <a:t>. Análisis </a:t>
            </a:r>
            <a:r>
              <a:rPr lang="es-CO" sz="900" dirty="0"/>
              <a:t>de coordinación de aislamiento eléctrico.</a:t>
            </a:r>
          </a:p>
          <a:p>
            <a:pPr marL="0" indent="0">
              <a:buNone/>
            </a:pPr>
            <a:r>
              <a:rPr lang="es-CO" sz="900" dirty="0"/>
              <a:t>c</a:t>
            </a:r>
            <a:r>
              <a:rPr lang="es-CO" sz="900" b="1" dirty="0" smtClean="0"/>
              <a:t>. Análisis </a:t>
            </a:r>
            <a:r>
              <a:rPr lang="es-CO" sz="900" b="1" dirty="0"/>
              <a:t>de cortocircuito y falla a tierra.</a:t>
            </a:r>
          </a:p>
          <a:p>
            <a:pPr marL="0" indent="0">
              <a:buNone/>
            </a:pPr>
            <a:r>
              <a:rPr lang="es-CO" sz="900" dirty="0"/>
              <a:t>d. Análisis de nivel de riesgo por rayos y medidas de protección contra rayos.</a:t>
            </a:r>
          </a:p>
          <a:p>
            <a:pPr marL="0" indent="0">
              <a:buNone/>
            </a:pPr>
            <a:r>
              <a:rPr lang="es-CO" sz="900" dirty="0"/>
              <a:t>e</a:t>
            </a:r>
            <a:r>
              <a:rPr lang="es-CO" sz="900" dirty="0" smtClean="0"/>
              <a:t>. Análisis </a:t>
            </a:r>
            <a:r>
              <a:rPr lang="es-CO" sz="900" dirty="0"/>
              <a:t>de riesgos de origen eléctrico y medidas para mitigarlos.</a:t>
            </a:r>
          </a:p>
          <a:p>
            <a:pPr marL="0" indent="0">
              <a:buNone/>
            </a:pPr>
            <a:r>
              <a:rPr lang="es-CO" sz="900" dirty="0"/>
              <a:t>f</a:t>
            </a:r>
            <a:r>
              <a:rPr lang="es-CO" sz="900" dirty="0" smtClean="0"/>
              <a:t>. Análisis </a:t>
            </a:r>
            <a:r>
              <a:rPr lang="es-CO" sz="900" dirty="0"/>
              <a:t>del nivel tensión requerido.</a:t>
            </a:r>
          </a:p>
          <a:p>
            <a:pPr marL="0" indent="0">
              <a:buNone/>
            </a:pPr>
            <a:r>
              <a:rPr lang="es-CO" sz="900" dirty="0"/>
              <a:t>g. Cálculo de campos electromagnéticos para asegurar que en espacios destinados a </a:t>
            </a:r>
            <a:r>
              <a:rPr lang="es-CO" sz="900" dirty="0" smtClean="0"/>
              <a:t>actividades rutinarias </a:t>
            </a:r>
            <a:r>
              <a:rPr lang="es-CO" sz="900" dirty="0"/>
              <a:t>de las personas, no se superen los límites de exposición definidos en la Tabla 14.1</a:t>
            </a:r>
          </a:p>
          <a:p>
            <a:pPr marL="0" indent="0">
              <a:buNone/>
            </a:pPr>
            <a:r>
              <a:rPr lang="es-CO" sz="900" dirty="0"/>
              <a:t>h. Cálculo de transformadores incluyendo los efectos de los armónicos y factor de potencia en la carga.</a:t>
            </a:r>
          </a:p>
          <a:p>
            <a:pPr marL="0" indent="0">
              <a:buNone/>
            </a:pPr>
            <a:r>
              <a:rPr lang="es-CO" sz="900" dirty="0"/>
              <a:t>i</a:t>
            </a:r>
            <a:r>
              <a:rPr lang="es-CO" sz="900" dirty="0" smtClean="0"/>
              <a:t>. Cálculo </a:t>
            </a:r>
            <a:r>
              <a:rPr lang="es-CO" sz="900" dirty="0"/>
              <a:t>del sistema de puesta a tierra.</a:t>
            </a:r>
          </a:p>
          <a:p>
            <a:pPr marL="0" indent="0">
              <a:buNone/>
            </a:pPr>
            <a:r>
              <a:rPr lang="es-CO" sz="900" dirty="0"/>
              <a:t>j. Cálculo económico de conductores, teniendo en cuenta todos los factores de pérdidas, las </a:t>
            </a:r>
            <a:r>
              <a:rPr lang="es-CO" sz="900" dirty="0" smtClean="0"/>
              <a:t>cargas resultantes </a:t>
            </a:r>
            <a:r>
              <a:rPr lang="es-CO" sz="900" dirty="0"/>
              <a:t>y los costos de la energía.</a:t>
            </a:r>
          </a:p>
          <a:p>
            <a:pPr marL="0" indent="0">
              <a:buNone/>
            </a:pPr>
            <a:r>
              <a:rPr lang="es-CO" sz="900" dirty="0"/>
              <a:t>k. Verificación de los conductores, teniendo en cuenta </a:t>
            </a:r>
            <a:r>
              <a:rPr lang="es-CO" sz="900" b="1" dirty="0"/>
              <a:t>el tiempo de disparo de los interruptores, </a:t>
            </a:r>
            <a:r>
              <a:rPr lang="es-CO" sz="900" b="1" dirty="0" smtClean="0"/>
              <a:t>la corriente </a:t>
            </a:r>
            <a:r>
              <a:rPr lang="es-CO" sz="900" b="1" dirty="0"/>
              <a:t>de cortocircuito </a:t>
            </a:r>
            <a:r>
              <a:rPr lang="es-CO" sz="900" dirty="0"/>
              <a:t>de la red y la capacidad de corriente del conductor de acuerdo con la </a:t>
            </a:r>
            <a:r>
              <a:rPr lang="es-CO" sz="900" b="1" dirty="0" smtClean="0"/>
              <a:t>norma IEC </a:t>
            </a:r>
            <a:r>
              <a:rPr lang="es-CO" sz="900" b="1" dirty="0"/>
              <a:t>60909, IEEE 242, capítulo 9 </a:t>
            </a:r>
            <a:r>
              <a:rPr lang="es-CO" sz="900" dirty="0"/>
              <a:t>o equivalente.</a:t>
            </a:r>
          </a:p>
          <a:p>
            <a:pPr marL="0" indent="0">
              <a:buNone/>
            </a:pPr>
            <a:r>
              <a:rPr lang="es-CO" sz="900" dirty="0"/>
              <a:t>l</a:t>
            </a:r>
            <a:r>
              <a:rPr lang="es-CO" sz="900" dirty="0" smtClean="0"/>
              <a:t>. Cálculo </a:t>
            </a:r>
            <a:r>
              <a:rPr lang="es-CO" sz="900" dirty="0"/>
              <a:t>mecánico de estructuras y de elementos de sujeción de equipos.</a:t>
            </a:r>
          </a:p>
          <a:p>
            <a:pPr marL="0" indent="0">
              <a:buNone/>
            </a:pPr>
            <a:r>
              <a:rPr lang="es-CO" sz="900" dirty="0"/>
              <a:t>m. </a:t>
            </a:r>
            <a:r>
              <a:rPr lang="es-CO" sz="900" b="1" dirty="0"/>
              <a:t>Cálculo y coordinación de protecciones contra </a:t>
            </a:r>
            <a:r>
              <a:rPr lang="es-CO" sz="900" b="1" dirty="0" err="1"/>
              <a:t>sobrecorrientes</a:t>
            </a:r>
            <a:r>
              <a:rPr lang="es-CO" sz="900" b="1" dirty="0"/>
              <a:t>. En baja tensión se permite </a:t>
            </a:r>
            <a:r>
              <a:rPr lang="es-CO" sz="900" b="1" dirty="0" smtClean="0"/>
              <a:t>la coordinación </a:t>
            </a:r>
            <a:r>
              <a:rPr lang="es-CO" sz="900" b="1" dirty="0"/>
              <a:t>con las características de limitación de corriente de los dispositivos según IEC </a:t>
            </a:r>
            <a:r>
              <a:rPr lang="es-CO" sz="900" b="1" dirty="0" smtClean="0"/>
              <a:t>60947-2 Anexo </a:t>
            </a:r>
            <a:r>
              <a:rPr lang="es-CO" sz="900" b="1" dirty="0"/>
              <a:t>A.</a:t>
            </a:r>
          </a:p>
          <a:p>
            <a:pPr marL="0" indent="0">
              <a:buNone/>
            </a:pPr>
            <a:r>
              <a:rPr lang="es-CO" sz="900" dirty="0"/>
              <a:t>n. Cálculos de canalizaciones (tubo, ductos, canaletas y </a:t>
            </a:r>
            <a:r>
              <a:rPr lang="es-CO" sz="900" dirty="0" err="1"/>
              <a:t>electroductos</a:t>
            </a:r>
            <a:r>
              <a:rPr lang="es-CO" sz="900" dirty="0"/>
              <a:t>) y volumen de </a:t>
            </a:r>
            <a:r>
              <a:rPr lang="es-CO" sz="900" dirty="0" smtClean="0"/>
              <a:t>encerramientos (cajas</a:t>
            </a:r>
            <a:r>
              <a:rPr lang="es-CO" sz="900" dirty="0"/>
              <a:t>, tableros, </a:t>
            </a:r>
            <a:r>
              <a:rPr lang="es-CO" sz="900" dirty="0" err="1"/>
              <a:t>conduletas</a:t>
            </a:r>
            <a:r>
              <a:rPr lang="es-CO" sz="900" dirty="0"/>
              <a:t>, etc.).</a:t>
            </a:r>
          </a:p>
          <a:p>
            <a:pPr marL="0" indent="0">
              <a:buNone/>
            </a:pPr>
            <a:r>
              <a:rPr lang="es-CO" sz="900" dirty="0"/>
              <a:t>o. </a:t>
            </a:r>
            <a:r>
              <a:rPr lang="es-CO" sz="900" b="1" dirty="0"/>
              <a:t>Cálculos de pérdidas de energía, teniendo en cuenta los efectos de armónicos y factor de potencia</a:t>
            </a:r>
            <a:r>
              <a:rPr lang="es-CO" sz="900" dirty="0"/>
              <a:t>.</a:t>
            </a:r>
          </a:p>
          <a:p>
            <a:pPr marL="0" indent="0">
              <a:buNone/>
            </a:pPr>
            <a:r>
              <a:rPr lang="es-CO" sz="900" dirty="0"/>
              <a:t>p</a:t>
            </a:r>
            <a:r>
              <a:rPr lang="es-CO" sz="900" dirty="0" smtClean="0"/>
              <a:t>. Cálculos </a:t>
            </a:r>
            <a:r>
              <a:rPr lang="es-CO" sz="900" dirty="0"/>
              <a:t>de regulación.</a:t>
            </a:r>
          </a:p>
          <a:p>
            <a:pPr marL="0" indent="0">
              <a:buNone/>
            </a:pPr>
            <a:r>
              <a:rPr lang="es-CO" sz="900" dirty="0"/>
              <a:t>q</a:t>
            </a:r>
            <a:r>
              <a:rPr lang="es-CO" sz="900" dirty="0" smtClean="0"/>
              <a:t>. Clasificación </a:t>
            </a:r>
            <a:r>
              <a:rPr lang="es-CO" sz="900" dirty="0"/>
              <a:t>de áreas.</a:t>
            </a:r>
          </a:p>
          <a:p>
            <a:pPr marL="0" indent="0">
              <a:buNone/>
            </a:pPr>
            <a:r>
              <a:rPr lang="es-CO" sz="900" dirty="0"/>
              <a:t>r</a:t>
            </a:r>
            <a:r>
              <a:rPr lang="es-CO" sz="900" dirty="0" smtClean="0"/>
              <a:t>. Elaboración </a:t>
            </a:r>
            <a:r>
              <a:rPr lang="es-CO" sz="900" dirty="0"/>
              <a:t>de diagramas unifilares.</a:t>
            </a:r>
          </a:p>
          <a:p>
            <a:pPr marL="0" indent="0">
              <a:buNone/>
            </a:pPr>
            <a:r>
              <a:rPr lang="es-CO" sz="900" dirty="0"/>
              <a:t>s</a:t>
            </a:r>
            <a:r>
              <a:rPr lang="es-CO" sz="900" dirty="0" smtClean="0"/>
              <a:t>. Elaboración </a:t>
            </a:r>
            <a:r>
              <a:rPr lang="es-CO" sz="900" dirty="0"/>
              <a:t>de planos y esquemas eléctricos para construcción.</a:t>
            </a:r>
          </a:p>
          <a:p>
            <a:pPr marL="0" indent="0">
              <a:buNone/>
            </a:pPr>
            <a:r>
              <a:rPr lang="es-CO" sz="900" dirty="0"/>
              <a:t>t. Especificaciones de construcción complementarias a los planos, incluyendo las de tipo técnico </a:t>
            </a:r>
            <a:r>
              <a:rPr lang="es-CO" sz="900" dirty="0" smtClean="0"/>
              <a:t>de equipos </a:t>
            </a:r>
            <a:r>
              <a:rPr lang="es-CO" sz="900" dirty="0"/>
              <a:t>y materiales y sus condiciones particulares.</a:t>
            </a:r>
          </a:p>
          <a:p>
            <a:pPr marL="0" indent="0">
              <a:buNone/>
            </a:pPr>
            <a:r>
              <a:rPr lang="es-CO" sz="900" dirty="0"/>
              <a:t>u</a:t>
            </a:r>
            <a:r>
              <a:rPr lang="es-CO" sz="900" dirty="0" smtClean="0"/>
              <a:t>. Establecer </a:t>
            </a:r>
            <a:r>
              <a:rPr lang="es-CO" sz="900" dirty="0"/>
              <a:t>las distancias de seguridad requeridas.</a:t>
            </a:r>
          </a:p>
          <a:p>
            <a:pPr marL="0" indent="0">
              <a:buNone/>
            </a:pPr>
            <a:r>
              <a:rPr lang="es-CO" sz="900" dirty="0"/>
              <a:t>v. Justificación técnica de desviación de la NTC 2050 cuando sea permitido, siempre y cuando </a:t>
            </a:r>
            <a:r>
              <a:rPr lang="es-CO" sz="900" dirty="0" smtClean="0"/>
              <a:t>no comprometa </a:t>
            </a:r>
            <a:r>
              <a:rPr lang="es-CO" sz="900" dirty="0"/>
              <a:t>la seguridad de las personas o de la instalación.</a:t>
            </a:r>
          </a:p>
          <a:p>
            <a:pPr marL="0" indent="0">
              <a:buNone/>
            </a:pPr>
            <a:r>
              <a:rPr lang="es-CO" sz="900" dirty="0"/>
              <a:t>w. Los demás estudios que el tipo de instalación requiera para su correcta y segura operación, </a:t>
            </a:r>
            <a:r>
              <a:rPr lang="es-CO" sz="900" dirty="0" smtClean="0"/>
              <a:t>tales como </a:t>
            </a:r>
            <a:r>
              <a:rPr lang="es-CO" sz="900" dirty="0"/>
              <a:t>condiciones sísmicas, acústicas, mecánicas o térmicas.</a:t>
            </a:r>
            <a:r>
              <a:rPr lang="es-CO" sz="900" dirty="0" smtClean="0"/>
              <a:t>: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29324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/>
              <a:t>Capítulo 2</a:t>
            </a:r>
            <a:br>
              <a:rPr lang="es-CO" dirty="0" smtClean="0"/>
            </a:br>
            <a:r>
              <a:rPr lang="es-CO" dirty="0" smtClean="0"/>
              <a:t>Requisitos Técnicos Esenciales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O" sz="1600" b="1" dirty="0" smtClean="0"/>
              <a:t>ARTÍCULO 10.7 PÉRDIDAS </a:t>
            </a:r>
            <a:r>
              <a:rPr lang="es-CO" sz="1600" b="1" dirty="0"/>
              <a:t>TÉCNICAS ACEPTADAS</a:t>
            </a:r>
          </a:p>
          <a:p>
            <a:pPr marL="0" indent="0">
              <a:buNone/>
            </a:pPr>
            <a:endParaRPr lang="es-CO" sz="1600" dirty="0" smtClean="0"/>
          </a:p>
          <a:p>
            <a:pPr marL="0" indent="0">
              <a:buNone/>
            </a:pPr>
            <a:r>
              <a:rPr lang="es-CO" sz="1600" dirty="0" smtClean="0"/>
              <a:t>En </a:t>
            </a:r>
            <a:r>
              <a:rPr lang="es-CO" sz="1600" dirty="0"/>
              <a:t>el diseño de las instalaciones eléctricas, excepto en las residenciales de menos de 15 kVA de </a:t>
            </a:r>
            <a:r>
              <a:rPr lang="es-CO" sz="1600" dirty="0" smtClean="0"/>
              <a:t>carga instalable</a:t>
            </a:r>
            <a:r>
              <a:rPr lang="es-CO" sz="1600" dirty="0"/>
              <a:t>, se debe hacer análisis del conductor más económico en acometida y </a:t>
            </a:r>
            <a:r>
              <a:rPr lang="es-CO" sz="1600" dirty="0" smtClean="0"/>
              <a:t>alimentadores, considerando </a:t>
            </a:r>
            <a:r>
              <a:rPr lang="es-CO" sz="1600" dirty="0"/>
              <a:t>el valor de las pérdidas de energía en su vida útil, teniendo en cuenta las </a:t>
            </a:r>
            <a:r>
              <a:rPr lang="es-CO" sz="1600" dirty="0" smtClean="0"/>
              <a:t>cargas estimadas</a:t>
            </a:r>
            <a:r>
              <a:rPr lang="es-CO" sz="1600" dirty="0"/>
              <a:t>, los tiempos de ocurrencia, las pérdidas adicionales por armónicos y los costos de </a:t>
            </a:r>
            <a:r>
              <a:rPr lang="es-CO" sz="1600" dirty="0" smtClean="0"/>
              <a:t>energía proyectando </a:t>
            </a:r>
            <a:r>
              <a:rPr lang="es-CO" sz="1600" dirty="0"/>
              <a:t>el valor actual en la vida útil de la instalación</a:t>
            </a:r>
            <a:r>
              <a:rPr lang="es-CO" sz="1600" dirty="0" smtClean="0"/>
              <a:t>.</a:t>
            </a:r>
          </a:p>
          <a:p>
            <a:pPr marL="0" indent="0">
              <a:buNone/>
            </a:pPr>
            <a:endParaRPr lang="es-CO" sz="1600" dirty="0" smtClean="0"/>
          </a:p>
          <a:p>
            <a:pPr marL="0" indent="0">
              <a:buNone/>
            </a:pPr>
            <a:r>
              <a:rPr lang="es-CO" sz="1600" dirty="0" smtClean="0"/>
              <a:t>En </a:t>
            </a:r>
            <a:r>
              <a:rPr lang="es-CO" sz="1600" dirty="0"/>
              <a:t>las instalaciones de uso general </a:t>
            </a:r>
            <a:r>
              <a:rPr lang="es-CO" sz="1600" b="1" dirty="0"/>
              <a:t>se </a:t>
            </a:r>
            <a:r>
              <a:rPr lang="es-CO" sz="1600" b="1" dirty="0" smtClean="0"/>
              <a:t>deben cumplir </a:t>
            </a:r>
            <a:r>
              <a:rPr lang="es-CO" sz="1600" b="1" dirty="0"/>
              <a:t>los requisitos de pérdidas técnicas determinadas por la CREG o la reglamentación </a:t>
            </a:r>
            <a:r>
              <a:rPr lang="es-CO" sz="1600" b="1" dirty="0" smtClean="0"/>
              <a:t>técnica aplicable </a:t>
            </a:r>
            <a:r>
              <a:rPr lang="es-CO" sz="1600" b="1" dirty="0"/>
              <a:t>sobre uso eficiente de la energía eléctrica</a:t>
            </a:r>
            <a:r>
              <a:rPr lang="es-CO" sz="1600" dirty="0"/>
              <a:t>. </a:t>
            </a:r>
            <a:endParaRPr lang="es-CO" sz="1600" dirty="0" smtClean="0"/>
          </a:p>
          <a:p>
            <a:pPr marL="0" indent="0">
              <a:buNone/>
            </a:pPr>
            <a:endParaRPr lang="es-CO" sz="1600" dirty="0" smtClean="0"/>
          </a:p>
          <a:p>
            <a:pPr marL="0" indent="0">
              <a:buNone/>
            </a:pPr>
            <a:r>
              <a:rPr lang="es-CO" sz="1600" dirty="0" smtClean="0"/>
              <a:t>El </a:t>
            </a:r>
            <a:r>
              <a:rPr lang="es-CO" sz="1600" dirty="0"/>
              <a:t>constructor de la instalación debe atender </a:t>
            </a:r>
            <a:r>
              <a:rPr lang="es-CO" sz="1600" dirty="0" smtClean="0"/>
              <a:t>este requerimiento </a:t>
            </a:r>
            <a:r>
              <a:rPr lang="es-CO" sz="1600" dirty="0"/>
              <a:t>de diseño y no podrá disminuir las especificaciones del conductor, si con la </a:t>
            </a:r>
            <a:r>
              <a:rPr lang="es-CO" sz="1600" dirty="0" smtClean="0"/>
              <a:t>modificación supera </a:t>
            </a:r>
            <a:r>
              <a:rPr lang="es-CO" sz="1600" dirty="0"/>
              <a:t>los niveles de pérdidas aceptados.</a:t>
            </a:r>
          </a:p>
        </p:txBody>
      </p:sp>
    </p:spTree>
    <p:extLst>
      <p:ext uri="{BB962C8B-B14F-4D97-AF65-F5344CB8AC3E}">
        <p14:creationId xmlns:p14="http://schemas.microsoft.com/office/powerpoint/2010/main" val="31028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/>
              <a:t>Capítulo 2</a:t>
            </a:r>
            <a:br>
              <a:rPr lang="es-CO" dirty="0" smtClean="0"/>
            </a:br>
            <a:r>
              <a:rPr lang="es-CO" dirty="0" smtClean="0"/>
              <a:t>Requisitos Técnicos Esenciales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O" sz="1600" b="1" dirty="0"/>
              <a:t>ARTÍCULO 12º. CLASIFICACIÓN DE LOS NIVELES DE TENSIÓN</a:t>
            </a:r>
          </a:p>
          <a:p>
            <a:pPr marL="0" indent="0">
              <a:buNone/>
            </a:pPr>
            <a:endParaRPr lang="es-CO" sz="1600" dirty="0" smtClean="0"/>
          </a:p>
          <a:p>
            <a:pPr marL="0" indent="0">
              <a:buNone/>
            </a:pPr>
            <a:r>
              <a:rPr lang="es-CO" sz="1600" dirty="0" smtClean="0"/>
              <a:t>Para </a:t>
            </a:r>
            <a:r>
              <a:rPr lang="es-CO" sz="1600" dirty="0"/>
              <a:t>efectos del presente reglamento, se estandarizan los siguientes niveles de tensión para </a:t>
            </a:r>
            <a:r>
              <a:rPr lang="es-CO" sz="1600" dirty="0" smtClean="0"/>
              <a:t>sistemas de </a:t>
            </a:r>
            <a:r>
              <a:rPr lang="es-CO" sz="1600" dirty="0"/>
              <a:t>corriente alterna, los cuales se adoptan de la </a:t>
            </a:r>
            <a:r>
              <a:rPr lang="es-CO" sz="1600" b="1" dirty="0"/>
              <a:t>NTC 1340</a:t>
            </a:r>
            <a:r>
              <a:rPr lang="es-CO" sz="1600" dirty="0" smtClean="0"/>
              <a:t>:</a:t>
            </a:r>
          </a:p>
          <a:p>
            <a:pPr marL="0" indent="0">
              <a:buNone/>
            </a:pPr>
            <a:endParaRPr lang="es-CO" sz="1600" dirty="0"/>
          </a:p>
          <a:p>
            <a:pPr marL="0" indent="0">
              <a:buNone/>
            </a:pPr>
            <a:r>
              <a:rPr lang="es-CO" sz="1600" dirty="0"/>
              <a:t>a. Extra alta tensión (EAT): </a:t>
            </a:r>
            <a:r>
              <a:rPr lang="es-CO" sz="1600" dirty="0" smtClean="0"/>
              <a:t>Tensión superior </a:t>
            </a:r>
            <a:r>
              <a:rPr lang="es-CO" sz="1600" dirty="0"/>
              <a:t>a 230 kV.</a:t>
            </a:r>
          </a:p>
          <a:p>
            <a:pPr marL="0" indent="0">
              <a:buNone/>
            </a:pPr>
            <a:r>
              <a:rPr lang="es-CO" sz="1600" dirty="0"/>
              <a:t>b. Alta tensión (AT): </a:t>
            </a:r>
            <a:r>
              <a:rPr lang="es-CO" sz="1600" dirty="0" smtClean="0"/>
              <a:t>Tensión mayor </a:t>
            </a:r>
            <a:r>
              <a:rPr lang="es-CO" sz="1600" dirty="0"/>
              <a:t>o </a:t>
            </a:r>
            <a:r>
              <a:rPr lang="es-CO" sz="1600" dirty="0" smtClean="0"/>
              <a:t>igual </a:t>
            </a:r>
            <a:r>
              <a:rPr lang="es-CO" sz="1600" dirty="0"/>
              <a:t>a 57,5 kV y </a:t>
            </a:r>
            <a:r>
              <a:rPr lang="es-CO" sz="1600" dirty="0" smtClean="0"/>
              <a:t>menor </a:t>
            </a:r>
            <a:r>
              <a:rPr lang="es-CO" sz="1600" dirty="0"/>
              <a:t>o </a:t>
            </a:r>
            <a:r>
              <a:rPr lang="es-CO" sz="1600" dirty="0" smtClean="0"/>
              <a:t>igual </a:t>
            </a:r>
            <a:r>
              <a:rPr lang="es-CO" sz="1600" dirty="0"/>
              <a:t>a 230 kV.</a:t>
            </a:r>
          </a:p>
          <a:p>
            <a:pPr marL="0" indent="0">
              <a:buNone/>
            </a:pPr>
            <a:r>
              <a:rPr lang="es-CO" sz="1600" dirty="0"/>
              <a:t>c. Media tensión (MT): </a:t>
            </a:r>
            <a:r>
              <a:rPr lang="es-CO" sz="1600" dirty="0" smtClean="0"/>
              <a:t>Tensión nominal </a:t>
            </a:r>
            <a:r>
              <a:rPr lang="es-CO" sz="1600" dirty="0"/>
              <a:t>superior a 1000 V e inferior a 57,5 kV.</a:t>
            </a:r>
          </a:p>
          <a:p>
            <a:pPr marL="0" indent="0">
              <a:buNone/>
            </a:pPr>
            <a:r>
              <a:rPr lang="es-CO" sz="1600" dirty="0"/>
              <a:t>d. Baja tensión (BT): </a:t>
            </a:r>
            <a:r>
              <a:rPr lang="es-CO" sz="1600" dirty="0" smtClean="0"/>
              <a:t>Tensión nominal </a:t>
            </a:r>
            <a:r>
              <a:rPr lang="es-CO" sz="1600" dirty="0"/>
              <a:t>mayor o igual a 25 V y menor o igual a 1000 V.</a:t>
            </a:r>
          </a:p>
          <a:p>
            <a:pPr marL="0" indent="0">
              <a:buNone/>
            </a:pPr>
            <a:r>
              <a:rPr lang="es-CO" sz="1600" dirty="0"/>
              <a:t>e. Muy baja tensión (MBT): </a:t>
            </a:r>
            <a:r>
              <a:rPr lang="es-CO" sz="1600" dirty="0" smtClean="0"/>
              <a:t>Tensión menor </a:t>
            </a:r>
            <a:r>
              <a:rPr lang="es-CO" sz="1600" dirty="0"/>
              <a:t>de 25 V</a:t>
            </a:r>
            <a:r>
              <a:rPr lang="es-CO" sz="1600" dirty="0" smtClean="0"/>
              <a:t>.</a:t>
            </a:r>
          </a:p>
          <a:p>
            <a:pPr marL="0" indent="0">
              <a:buNone/>
            </a:pPr>
            <a:endParaRPr lang="es-CO" sz="1600" dirty="0"/>
          </a:p>
          <a:p>
            <a:pPr marL="0" indent="0">
              <a:buNone/>
            </a:pPr>
            <a:r>
              <a:rPr lang="es-CO" sz="1600" dirty="0"/>
              <a:t>Toda instalación eléctrica objeto del RETIE, debe asociarse a uno de los anteriores niveles. Si en </a:t>
            </a:r>
            <a:r>
              <a:rPr lang="es-CO" sz="1600" dirty="0" smtClean="0"/>
              <a:t>la instalación </a:t>
            </a:r>
            <a:r>
              <a:rPr lang="es-CO" sz="1600" dirty="0"/>
              <a:t>existen circuitos en los que se utilicen distintas tensiones, el conjunto del sistema </a:t>
            </a:r>
            <a:r>
              <a:rPr lang="es-CO" sz="1600" dirty="0" smtClean="0"/>
              <a:t>se clasificará</a:t>
            </a:r>
            <a:r>
              <a:rPr lang="es-CO" sz="1600" dirty="0"/>
              <a:t>, en el grupo correspondiente al valor de la tensión nominal más elevada.</a:t>
            </a:r>
          </a:p>
        </p:txBody>
      </p:sp>
    </p:spTree>
    <p:extLst>
      <p:ext uri="{BB962C8B-B14F-4D97-AF65-F5344CB8AC3E}">
        <p14:creationId xmlns:p14="http://schemas.microsoft.com/office/powerpoint/2010/main" val="36232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/>
              <a:t>Capítulo 2</a:t>
            </a:r>
            <a:br>
              <a:rPr lang="es-CO" dirty="0" smtClean="0"/>
            </a:br>
            <a:r>
              <a:rPr lang="es-CO" dirty="0" smtClean="0"/>
              <a:t>Requisitos Técnicos Esenciales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O" sz="1600" b="1" dirty="0"/>
              <a:t>13.4 DISTANCIAS MÍNIMAS PARA TRABAJOS EN O CERCA DE PARTES ENERGIZADAS</a:t>
            </a:r>
          </a:p>
          <a:p>
            <a:pPr marL="0" indent="0">
              <a:buNone/>
            </a:pPr>
            <a:r>
              <a:rPr lang="es-CO" sz="1600" dirty="0" smtClean="0"/>
              <a:t>El </a:t>
            </a:r>
            <a:r>
              <a:rPr lang="es-CO" sz="1600" dirty="0"/>
              <a:t>arco </a:t>
            </a:r>
            <a:r>
              <a:rPr lang="es-CO" sz="1600" dirty="0" smtClean="0"/>
              <a:t>genera radiación </a:t>
            </a:r>
            <a:r>
              <a:rPr lang="es-CO" sz="1600" dirty="0"/>
              <a:t>térmica hasta de 20000 °C, presenta un aumento súbito de presión hasta de 30 t/m2 </a:t>
            </a:r>
            <a:r>
              <a:rPr lang="es-CO" sz="1600" dirty="0" smtClean="0"/>
              <a:t>con niveles </a:t>
            </a:r>
            <a:r>
              <a:rPr lang="es-CO" sz="1600" dirty="0"/>
              <a:t>de ruido por encima de 120 dB y expide vapores metálicos tóxicos por desintegración </a:t>
            </a:r>
            <a:r>
              <a:rPr lang="es-CO" sz="1600" dirty="0" smtClean="0"/>
              <a:t>de productos</a:t>
            </a:r>
            <a:r>
              <a:rPr lang="es-CO" sz="1600" dirty="0"/>
              <a:t>. Se debe tomar como frontera de protección contra arco eléctrico, para sistemas mayores a </a:t>
            </a:r>
            <a:r>
              <a:rPr lang="es-CO" sz="1600" dirty="0" smtClean="0"/>
              <a:t>50 voltios</a:t>
            </a:r>
            <a:r>
              <a:rPr lang="es-CO" sz="1600" dirty="0"/>
              <a:t>, la distancia a la cual la energía incidente es igual a 5 J/cm2 (1,2 cal/cm2).</a:t>
            </a:r>
          </a:p>
          <a:p>
            <a:pPr marL="0" indent="0">
              <a:buNone/>
            </a:pPr>
            <a:r>
              <a:rPr lang="es-CO" sz="1600" dirty="0"/>
              <a:t>Para actividades tales como cambio de interruptores o partes de él, intervenciones sobre</a:t>
            </a:r>
          </a:p>
          <a:p>
            <a:pPr marL="0" indent="0">
              <a:buNone/>
            </a:pPr>
            <a:r>
              <a:rPr lang="es-CO" sz="1600" dirty="0"/>
              <a:t>transformadores de corriente, mantenimiento de barrajes, instalación y retiro de medidores, apertura </a:t>
            </a:r>
            <a:r>
              <a:rPr lang="es-CO" sz="1600" dirty="0" smtClean="0"/>
              <a:t>de condensadores</a:t>
            </a:r>
            <a:r>
              <a:rPr lang="es-CO" sz="1600" dirty="0"/>
              <a:t>, </a:t>
            </a:r>
            <a:r>
              <a:rPr lang="es-CO" sz="1600" dirty="0" err="1"/>
              <a:t>macromediciones</a:t>
            </a:r>
            <a:r>
              <a:rPr lang="es-CO" sz="1600" dirty="0"/>
              <a:t>, medición de tensión y corriente, entre otras; deben </a:t>
            </a:r>
            <a:r>
              <a:rPr lang="es-CO" sz="1600" dirty="0" smtClean="0"/>
              <a:t>cumplirse procedimientos </a:t>
            </a:r>
            <a:r>
              <a:rPr lang="es-CO" sz="1600" dirty="0"/>
              <a:t>seguros como los establecidos en la </a:t>
            </a:r>
            <a:r>
              <a:rPr lang="es-CO" sz="1600" b="1" dirty="0"/>
              <a:t>NFPA 70 E o IEC 60364</a:t>
            </a:r>
            <a:r>
              <a:rPr lang="es-CO" sz="1600" dirty="0"/>
              <a:t>. En todo caso se </a:t>
            </a:r>
            <a:r>
              <a:rPr lang="es-CO" sz="1600" dirty="0" smtClean="0"/>
              <a:t>deben cumplir </a:t>
            </a:r>
            <a:r>
              <a:rPr lang="es-CO" sz="1600" dirty="0"/>
              <a:t>los siguientes requisitos:</a:t>
            </a:r>
          </a:p>
          <a:p>
            <a:pPr marL="0" indent="0">
              <a:buNone/>
            </a:pPr>
            <a:r>
              <a:rPr lang="es-CO" sz="1600" dirty="0"/>
              <a:t>a. Realizar un análisis de riesgos donde se tenga en cuenta la tensión, la </a:t>
            </a:r>
            <a:r>
              <a:rPr lang="es-CO" sz="1600" b="1" dirty="0"/>
              <a:t>potencia de cortocircuito y </a:t>
            </a:r>
            <a:r>
              <a:rPr lang="es-CO" sz="1600" b="1" dirty="0" smtClean="0"/>
              <a:t>el tiempo </a:t>
            </a:r>
            <a:r>
              <a:rPr lang="es-CO" sz="1600" b="1" dirty="0"/>
              <a:t>de despeje de la falla</a:t>
            </a:r>
            <a:r>
              <a:rPr lang="es-CO" sz="1600" dirty="0"/>
              <a:t>, para definir la categoría del riesgo que determina el elemento </a:t>
            </a:r>
            <a:r>
              <a:rPr lang="es-CO" sz="1600" dirty="0" smtClean="0"/>
              <a:t>de protección </a:t>
            </a:r>
            <a:r>
              <a:rPr lang="es-CO" sz="1600" dirty="0"/>
              <a:t>a utilizar. </a:t>
            </a:r>
            <a:r>
              <a:rPr lang="es-CO" sz="1600" b="1" dirty="0"/>
              <a:t>El análisis de arco debe revisarse en periodos no mayores a cinco años </a:t>
            </a:r>
            <a:r>
              <a:rPr lang="es-CO" sz="1600" b="1" dirty="0" smtClean="0"/>
              <a:t>o cuando </a:t>
            </a:r>
            <a:r>
              <a:rPr lang="es-CO" sz="1600" b="1" dirty="0"/>
              <a:t>se realicen modificaciones mayores.</a:t>
            </a:r>
          </a:p>
        </p:txBody>
      </p:sp>
    </p:spTree>
    <p:extLst>
      <p:ext uri="{BB962C8B-B14F-4D97-AF65-F5344CB8AC3E}">
        <p14:creationId xmlns:p14="http://schemas.microsoft.com/office/powerpoint/2010/main" val="34746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/>
              <a:t>Capítulo 2</a:t>
            </a:r>
            <a:br>
              <a:rPr lang="es-CO" dirty="0" smtClean="0"/>
            </a:br>
            <a:r>
              <a:rPr lang="es-CO" dirty="0" smtClean="0"/>
              <a:t>Requisitos Técnicos Esenciales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O" b="1" dirty="0"/>
              <a:t>18.4 TRABAJOS EN ALTURA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Todo </a:t>
            </a:r>
            <a:r>
              <a:rPr lang="es-CO" dirty="0"/>
              <a:t>trabajador que se halle ubicado a una </a:t>
            </a:r>
            <a:r>
              <a:rPr lang="es-CO" b="1" dirty="0"/>
              <a:t>altura igual o superior a 1,5 m</a:t>
            </a:r>
            <a:r>
              <a:rPr lang="es-CO" dirty="0"/>
              <a:t>, bien sea en los </a:t>
            </a:r>
            <a:r>
              <a:rPr lang="es-CO" dirty="0" smtClean="0"/>
              <a:t>apoyos, escaleras</a:t>
            </a:r>
            <a:r>
              <a:rPr lang="es-CO" dirty="0"/>
              <a:t>, cables aéreos, helicópteros, carros </a:t>
            </a:r>
            <a:r>
              <a:rPr lang="es-CO" dirty="0" err="1"/>
              <a:t>portabobinas</a:t>
            </a:r>
            <a:r>
              <a:rPr lang="es-CO" dirty="0"/>
              <a:t> o en la canastilla de un camión, debe </a:t>
            </a:r>
            <a:r>
              <a:rPr lang="es-CO" dirty="0" smtClean="0"/>
              <a:t>estar sujetado </a:t>
            </a:r>
            <a:r>
              <a:rPr lang="es-CO" dirty="0"/>
              <a:t>permanentemente al equipo o estructura, mediante un sistema de protección contra </a:t>
            </a:r>
            <a:r>
              <a:rPr lang="es-CO" dirty="0" smtClean="0"/>
              <a:t>caídas, atendiendo </a:t>
            </a:r>
            <a:r>
              <a:rPr lang="es-CO" dirty="0"/>
              <a:t>la reglamentación del </a:t>
            </a:r>
            <a:r>
              <a:rPr lang="es-CO" b="1" dirty="0"/>
              <a:t>Ministerio del Trabajo</a:t>
            </a:r>
            <a:r>
              <a:rPr lang="es-CO" dirty="0"/>
              <a:t> (</a:t>
            </a:r>
            <a:r>
              <a:rPr lang="es-CO" b="1" dirty="0"/>
              <a:t>Resolución 1409 de 2012</a:t>
            </a:r>
            <a:r>
              <a:rPr lang="es-CO" dirty="0"/>
              <a:t> o la que la </a:t>
            </a:r>
            <a:r>
              <a:rPr lang="es-CO" dirty="0" smtClean="0"/>
              <a:t>modifique o </a:t>
            </a:r>
            <a:r>
              <a:rPr lang="es-CO" dirty="0"/>
              <a:t>sustituya).</a:t>
            </a:r>
          </a:p>
        </p:txBody>
      </p:sp>
    </p:spTree>
    <p:extLst>
      <p:ext uri="{BB962C8B-B14F-4D97-AF65-F5344CB8AC3E}">
        <p14:creationId xmlns:p14="http://schemas.microsoft.com/office/powerpoint/2010/main" val="2823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/>
              <a:t>Capítulo 2</a:t>
            </a:r>
            <a:br>
              <a:rPr lang="es-CO" dirty="0" smtClean="0"/>
            </a:br>
            <a:r>
              <a:rPr lang="es-CO" dirty="0" smtClean="0"/>
              <a:t>Requisitos Técnicos Esenciales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O" b="1" dirty="0"/>
              <a:t>ARTÍCULO 19º. TRABAJOS EN TENSIÓN O CON REDES ENERGIZADAS</a:t>
            </a:r>
            <a:r>
              <a:rPr lang="es-CO" dirty="0" smtClean="0"/>
              <a:t>).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En todos los casos se deben cumplir los siguientes requisitos, adaptados de la </a:t>
            </a:r>
            <a:r>
              <a:rPr lang="es-CO" b="1" dirty="0"/>
              <a:t>norma IEEE-516</a:t>
            </a:r>
            <a:r>
              <a:rPr lang="es-CO" dirty="0"/>
              <a:t>, la </a:t>
            </a:r>
            <a:r>
              <a:rPr lang="es-CO" dirty="0" smtClean="0"/>
              <a:t>cual hace </a:t>
            </a:r>
            <a:r>
              <a:rPr lang="es-CO" dirty="0"/>
              <a:t>referencia a las normas ASTM, IEC, IEEE e ISO sobre accesorios y dispositivos:</a:t>
            </a:r>
          </a:p>
        </p:txBody>
      </p:sp>
    </p:spTree>
    <p:extLst>
      <p:ext uri="{BB962C8B-B14F-4D97-AF65-F5344CB8AC3E}">
        <p14:creationId xmlns:p14="http://schemas.microsoft.com/office/powerpoint/2010/main" val="25240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Relación Cronológica RETIE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5944" t="26042" r="17203" b="14583"/>
          <a:stretch/>
        </p:blipFill>
        <p:spPr>
          <a:xfrm>
            <a:off x="533400" y="1676400"/>
            <a:ext cx="8077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dirty="0" smtClean="0"/>
              <a:t>Capítulo 2</a:t>
            </a:r>
            <a:br>
              <a:rPr lang="es-CO" dirty="0" smtClean="0"/>
            </a:br>
            <a:r>
              <a:rPr lang="es-CO" dirty="0" smtClean="0"/>
              <a:t>Requisitos Técnicos Esenciales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O" sz="2000" b="1" dirty="0"/>
              <a:t>19.1 ORGANIZACIÓN DEL </a:t>
            </a:r>
            <a:r>
              <a:rPr lang="es-CO" sz="2000" b="1" dirty="0" smtClean="0"/>
              <a:t>TRABAJO</a:t>
            </a:r>
            <a:endParaRPr lang="es-CO" sz="2000" dirty="0" smtClean="0"/>
          </a:p>
          <a:p>
            <a:pPr marL="0" indent="0">
              <a:buNone/>
            </a:pPr>
            <a:endParaRPr lang="es-CO" sz="2000" dirty="0" smtClean="0"/>
          </a:p>
          <a:p>
            <a:pPr marL="0" indent="0">
              <a:buNone/>
            </a:pPr>
            <a:r>
              <a:rPr lang="es-CO" sz="2000" b="1" dirty="0" smtClean="0"/>
              <a:t>e</a:t>
            </a:r>
            <a:r>
              <a:rPr lang="es-CO" sz="2000" b="1" dirty="0"/>
              <a:t>. </a:t>
            </a:r>
            <a:r>
              <a:rPr lang="es-CO" sz="2000" dirty="0"/>
              <a:t>Todo </a:t>
            </a:r>
            <a:r>
              <a:rPr lang="es-CO" sz="2000" b="1" dirty="0"/>
              <a:t>trabajo en circuitos energizados </a:t>
            </a:r>
            <a:r>
              <a:rPr lang="es-CO" sz="2000" dirty="0"/>
              <a:t>de más de 450 voltios debe hacerse con un grupo de trabajo </a:t>
            </a:r>
            <a:r>
              <a:rPr lang="es-CO" sz="2000" dirty="0" smtClean="0"/>
              <a:t>de </a:t>
            </a:r>
            <a:r>
              <a:rPr lang="es-CO" sz="2000" b="1" dirty="0" smtClean="0"/>
              <a:t>al </a:t>
            </a:r>
            <a:r>
              <a:rPr lang="es-CO" sz="2000" b="1" dirty="0"/>
              <a:t>menos dos (2) personas</a:t>
            </a:r>
            <a:r>
              <a:rPr lang="es-CO" sz="2000" dirty="0"/>
              <a:t>. Los grupos de trabajos que realicen labores en circuitos por encima </a:t>
            </a:r>
            <a:r>
              <a:rPr lang="es-CO" sz="2000" dirty="0" smtClean="0"/>
              <a:t>de 1000 </a:t>
            </a:r>
            <a:r>
              <a:rPr lang="es-CO" sz="2000" dirty="0"/>
              <a:t>V deben contar con al menos dos (2) operarios y un (1) jefe que coordine y supervise </a:t>
            </a:r>
            <a:r>
              <a:rPr lang="es-CO" sz="2000" dirty="0" smtClean="0"/>
              <a:t>las labores </a:t>
            </a:r>
            <a:r>
              <a:rPr lang="es-CO" sz="2000" dirty="0"/>
              <a:t>estando atento del trabajo del grupo para controlar cualquier riesgo que los pueda afectar </a:t>
            </a:r>
            <a:r>
              <a:rPr lang="es-CO" sz="2000" dirty="0" smtClean="0"/>
              <a:t>en el </a:t>
            </a:r>
            <a:r>
              <a:rPr lang="es-CO" sz="2000" dirty="0"/>
              <a:t>desarrollo del trabajo. Se exceptúan de este requisito, los trabajos de </a:t>
            </a:r>
            <a:r>
              <a:rPr lang="es-CO" sz="2000" dirty="0" err="1"/>
              <a:t>desenergización</a:t>
            </a:r>
            <a:r>
              <a:rPr lang="es-CO" sz="2000" dirty="0"/>
              <a:t> </a:t>
            </a:r>
            <a:r>
              <a:rPr lang="es-CO" sz="2000" dirty="0" smtClean="0"/>
              <a:t>y energización </a:t>
            </a:r>
            <a:r>
              <a:rPr lang="es-CO" sz="2000" dirty="0"/>
              <a:t>de transformadores, ramales de redes en MT, cambios de fusibles en </a:t>
            </a:r>
            <a:r>
              <a:rPr lang="es-CO" sz="2000" dirty="0" smtClean="0"/>
              <a:t>cortacircuitos, maniobra </a:t>
            </a:r>
            <a:r>
              <a:rPr lang="es-CO" sz="2000" dirty="0"/>
              <a:t>y operación de interruptores o seccionadores que podrá hacerlo un solo operador, </a:t>
            </a:r>
            <a:r>
              <a:rPr lang="es-CO" sz="2000" dirty="0" smtClean="0"/>
              <a:t>siempre que </a:t>
            </a:r>
            <a:r>
              <a:rPr lang="es-CO" sz="2000" dirty="0"/>
              <a:t>use las herramientas adecuadas y protocolos seguros17.</a:t>
            </a:r>
          </a:p>
        </p:txBody>
      </p:sp>
    </p:spTree>
    <p:extLst>
      <p:ext uri="{BB962C8B-B14F-4D97-AF65-F5344CB8AC3E}">
        <p14:creationId xmlns:p14="http://schemas.microsoft.com/office/powerpoint/2010/main" val="30837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Capítulo 3</a:t>
            </a:r>
            <a:br>
              <a:rPr lang="es-CO" dirty="0" smtClean="0"/>
            </a:br>
            <a:r>
              <a:rPr lang="es-CO" dirty="0" smtClean="0"/>
              <a:t>Requisitos de productos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b="1" dirty="0"/>
              <a:t>20.22 PANELES SOLARES FOTOVOLTAICOS</a:t>
            </a:r>
          </a:p>
          <a:p>
            <a:pPr marL="0" indent="0">
              <a:buNone/>
            </a:pPr>
            <a:r>
              <a:rPr lang="es-CO" dirty="0"/>
              <a:t>Los paneles solares fotovoltaicos para proveer energía eléctrica a instalaciones domiciliarias o </a:t>
            </a:r>
            <a:r>
              <a:rPr lang="es-CO" dirty="0" smtClean="0"/>
              <a:t>similares y </a:t>
            </a:r>
            <a:r>
              <a:rPr lang="es-CO" dirty="0"/>
              <a:t>establecimientos públicos, deben cumplir los requisitos de una norma técnica internacional o </a:t>
            </a:r>
            <a:r>
              <a:rPr lang="es-CO" dirty="0" smtClean="0"/>
              <a:t>de reconocimiento </a:t>
            </a:r>
            <a:r>
              <a:rPr lang="es-CO" dirty="0"/>
              <a:t>Internacional y demostrarlo mediante Certificado de Conformidad de Producto </a:t>
            </a:r>
            <a:r>
              <a:rPr lang="es-CO" dirty="0" smtClean="0"/>
              <a:t>expedido por </a:t>
            </a:r>
            <a:r>
              <a:rPr lang="es-CO" dirty="0"/>
              <a:t>un organismo de certificación acreditado.</a:t>
            </a:r>
          </a:p>
          <a:p>
            <a:pPr marL="0" indent="0">
              <a:buNone/>
            </a:pPr>
            <a:r>
              <a:rPr lang="es-CO" dirty="0"/>
              <a:t>La instalación eléctrica y el montaje de los paneles deben hacerse conforme a la </a:t>
            </a:r>
            <a:r>
              <a:rPr lang="es-CO" b="1" dirty="0"/>
              <a:t>Sección 690 de la </a:t>
            </a:r>
            <a:r>
              <a:rPr lang="es-CO" b="1" dirty="0" smtClean="0"/>
              <a:t>NTC 2050</a:t>
            </a:r>
            <a:r>
              <a:rPr lang="es-CO" dirty="0"/>
              <a:t>, por un profesional competente, quien debe declarar el Cumplimiento del RETIE.</a:t>
            </a:r>
          </a:p>
        </p:txBody>
      </p:sp>
    </p:spTree>
    <p:extLst>
      <p:ext uri="{BB962C8B-B14F-4D97-AF65-F5344CB8AC3E}">
        <p14:creationId xmlns:p14="http://schemas.microsoft.com/office/powerpoint/2010/main" val="12176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Relación Cronológica RETIE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5944" t="19792" r="17203" b="19792"/>
          <a:stretch/>
        </p:blipFill>
        <p:spPr>
          <a:xfrm>
            <a:off x="533400" y="1676400"/>
            <a:ext cx="8153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Resolución MME 90708 de agosto 30 de 2013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sz="2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9546" t="17708" r="12519" b="5208"/>
          <a:stretch/>
        </p:blipFill>
        <p:spPr>
          <a:xfrm>
            <a:off x="457200" y="1600200"/>
            <a:ext cx="8229600" cy="442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Resolución MME 90708 de agosto 30 de 2013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sz="22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54" y="5105400"/>
            <a:ext cx="4815784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132" t="18749" r="12519" b="8334"/>
          <a:stretch/>
        </p:blipFill>
        <p:spPr>
          <a:xfrm>
            <a:off x="457200" y="1219200"/>
            <a:ext cx="8229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ANEXO GENERAL DEL RETIE RESOLUCIÓN 9 0708 DE AGOSTO 30 DE 2013 CON SUS AJUSTES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O" dirty="0"/>
              <a:t>Trece capítulos. Treinta y nueve artículos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Capítulo 1. Disposiciones Generales</a:t>
            </a:r>
          </a:p>
          <a:p>
            <a:pPr marL="0" indent="0">
              <a:buNone/>
            </a:pPr>
            <a:r>
              <a:rPr lang="es-CO" dirty="0"/>
              <a:t>Capítulo 2. Requisitos técnicos esenciales</a:t>
            </a:r>
          </a:p>
          <a:p>
            <a:pPr marL="0" indent="0">
              <a:buNone/>
            </a:pPr>
            <a:r>
              <a:rPr lang="es-CO" dirty="0"/>
              <a:t>Capítulo 3. Requisitos de los productos</a:t>
            </a:r>
          </a:p>
          <a:p>
            <a:pPr marL="0" indent="0">
              <a:buNone/>
            </a:pPr>
            <a:r>
              <a:rPr lang="es-CO" dirty="0"/>
              <a:t>Capítulo 4. Requisitos para el proceso de generación</a:t>
            </a:r>
          </a:p>
          <a:p>
            <a:pPr marL="0" indent="0">
              <a:buNone/>
            </a:pPr>
            <a:r>
              <a:rPr lang="es-CO" dirty="0"/>
              <a:t>Capítulo 5. Requisitos para el proceso de transmisión</a:t>
            </a:r>
          </a:p>
          <a:p>
            <a:pPr marL="0" indent="0">
              <a:buNone/>
            </a:pPr>
            <a:r>
              <a:rPr lang="es-CO" dirty="0"/>
              <a:t>Capítulo 6. Requisitos para el proceso de transformación (subestaciones)</a:t>
            </a:r>
          </a:p>
          <a:p>
            <a:pPr marL="0" indent="0">
              <a:buNone/>
            </a:pPr>
            <a:r>
              <a:rPr lang="es-CO" dirty="0"/>
              <a:t>Capítulo 7. Requisitos para el proceso de distribución</a:t>
            </a:r>
          </a:p>
          <a:p>
            <a:pPr marL="0" indent="0">
              <a:buNone/>
            </a:pPr>
            <a:r>
              <a:rPr lang="es-CO" dirty="0"/>
              <a:t>Capítulo 8. Requisitos para instalaciones de uso final</a:t>
            </a:r>
          </a:p>
          <a:p>
            <a:pPr marL="0" indent="0">
              <a:buNone/>
            </a:pPr>
            <a:r>
              <a:rPr lang="es-CO" dirty="0"/>
              <a:t>Capítulo 9. Prohibiciones</a:t>
            </a:r>
          </a:p>
          <a:p>
            <a:pPr marL="0" indent="0">
              <a:buNone/>
            </a:pPr>
            <a:r>
              <a:rPr lang="es-CO" dirty="0"/>
              <a:t>Capítulo 10. Demostración de la conformidad</a:t>
            </a:r>
          </a:p>
          <a:p>
            <a:pPr marL="0" indent="0">
              <a:buNone/>
            </a:pPr>
            <a:r>
              <a:rPr lang="es-CO" dirty="0"/>
              <a:t>Capítulo 11. Vigilancia, control y régimen sancionatorio</a:t>
            </a:r>
          </a:p>
          <a:p>
            <a:pPr marL="0" indent="0">
              <a:buNone/>
            </a:pPr>
            <a:r>
              <a:rPr lang="es-CO" dirty="0"/>
              <a:t>Capítulo 12. Disposiciones transitorias</a:t>
            </a:r>
          </a:p>
          <a:p>
            <a:pPr marL="0" indent="0">
              <a:buNone/>
            </a:pPr>
            <a:r>
              <a:rPr lang="es-CO" dirty="0"/>
              <a:t>Capítulo 13. Revisión y actualización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026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2400" dirty="0"/>
              <a:t>Anexo No. </a:t>
            </a:r>
            <a:r>
              <a:rPr lang="es-CO" sz="2400" dirty="0" smtClean="0"/>
              <a:t>2: capítulos 1 a 7 de</a:t>
            </a: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smtClean="0"/>
              <a:t>NTC </a:t>
            </a:r>
            <a:r>
              <a:rPr lang="es-CO" sz="2400" dirty="0"/>
              <a:t>2050, Primera Actualización de </a:t>
            </a:r>
            <a:r>
              <a:rPr lang="es-CO" sz="2400" dirty="0" smtClean="0"/>
              <a:t>1998</a:t>
            </a:r>
            <a:endParaRPr lang="es-CO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CO" sz="1800" dirty="0" smtClean="0"/>
              <a:t>ICONTEC </a:t>
            </a:r>
            <a:r>
              <a:rPr lang="es-CO" sz="1800" dirty="0"/>
              <a:t>adoptó la traducción autorizada por la NPFA 70 del NEC (</a:t>
            </a:r>
            <a:r>
              <a:rPr lang="es-CO" sz="1800" dirty="0" err="1"/>
              <a:t>National</a:t>
            </a:r>
            <a:r>
              <a:rPr lang="es-CO" sz="1800" dirty="0"/>
              <a:t> </a:t>
            </a:r>
            <a:r>
              <a:rPr lang="es-CO" sz="1800" dirty="0" err="1"/>
              <a:t>Electrical</a:t>
            </a:r>
            <a:r>
              <a:rPr lang="es-CO" sz="1800" dirty="0"/>
              <a:t> </a:t>
            </a:r>
            <a:r>
              <a:rPr lang="es-CO" sz="1800" dirty="0" err="1"/>
              <a:t>Code</a:t>
            </a:r>
            <a:r>
              <a:rPr lang="es-CO" sz="1800" dirty="0"/>
              <a:t>) versión </a:t>
            </a:r>
            <a:r>
              <a:rPr lang="es-CO" sz="1800" dirty="0" smtClean="0"/>
              <a:t>1996, Norma </a:t>
            </a:r>
            <a:r>
              <a:rPr lang="es-CO" sz="1800" dirty="0"/>
              <a:t>Técnica Colombiana NTC </a:t>
            </a:r>
            <a:r>
              <a:rPr lang="es-CO" sz="1800" dirty="0" smtClean="0"/>
              <a:t>2050, como Código </a:t>
            </a:r>
            <a:r>
              <a:rPr lang="es-CO" sz="1800" dirty="0"/>
              <a:t>Eléctrico </a:t>
            </a:r>
            <a:r>
              <a:rPr lang="es-CO" sz="1800" dirty="0" smtClean="0"/>
              <a:t>Colombiano</a:t>
            </a:r>
          </a:p>
          <a:p>
            <a:pPr>
              <a:spcBef>
                <a:spcPts val="0"/>
              </a:spcBef>
            </a:pPr>
            <a:r>
              <a:rPr lang="es-CO" sz="1800" dirty="0" smtClean="0"/>
              <a:t>El </a:t>
            </a:r>
            <a:r>
              <a:rPr lang="es-CO" sz="1800" dirty="0"/>
              <a:t>Código fue adoptado </a:t>
            </a:r>
            <a:r>
              <a:rPr lang="es-CO" sz="1800" dirty="0" smtClean="0"/>
              <a:t>por </a:t>
            </a:r>
            <a:r>
              <a:rPr lang="es-CO" sz="1800" dirty="0"/>
              <a:t>el Gobierno Nacional y en 1997 fue ratificado como </a:t>
            </a:r>
            <a:r>
              <a:rPr lang="es-CO" sz="1800" b="1" dirty="0"/>
              <a:t>N</a:t>
            </a:r>
            <a:r>
              <a:rPr lang="es-CO" sz="1800" dirty="0"/>
              <a:t>orma </a:t>
            </a:r>
            <a:r>
              <a:rPr lang="es-CO" sz="1800" b="1" dirty="0"/>
              <a:t>T</a:t>
            </a:r>
            <a:r>
              <a:rPr lang="es-CO" sz="1800" dirty="0"/>
              <a:t>écnica </a:t>
            </a:r>
            <a:r>
              <a:rPr lang="es-CO" sz="1800" b="1" dirty="0"/>
              <a:t>C</a:t>
            </a:r>
            <a:r>
              <a:rPr lang="es-CO" sz="1800" dirty="0"/>
              <a:t>olombiana </a:t>
            </a:r>
            <a:r>
              <a:rPr lang="es-CO" sz="1800" b="1" dirty="0"/>
              <a:t>O</a:t>
            </a:r>
            <a:r>
              <a:rPr lang="es-CO" sz="1800" dirty="0"/>
              <a:t>ficial </a:t>
            </a:r>
            <a:r>
              <a:rPr lang="es-CO" sz="1800" b="1" dirty="0"/>
              <a:t>O</a:t>
            </a:r>
            <a:r>
              <a:rPr lang="es-CO" sz="1800" dirty="0"/>
              <a:t>bligatoria (</a:t>
            </a:r>
            <a:r>
              <a:rPr lang="es-CO" sz="1800" dirty="0" smtClean="0"/>
              <a:t>NTCOO).</a:t>
            </a:r>
          </a:p>
          <a:p>
            <a:pPr>
              <a:spcBef>
                <a:spcPts val="0"/>
              </a:spcBef>
            </a:pPr>
            <a:r>
              <a:rPr lang="es-CO" sz="1800" dirty="0" smtClean="0"/>
              <a:t>En 2001 </a:t>
            </a:r>
            <a:r>
              <a:rPr lang="es-CO" sz="1800" dirty="0"/>
              <a:t>fue derogada la obligatoriedad de las Normas Técnicas </a:t>
            </a:r>
            <a:r>
              <a:rPr lang="es-CO" sz="1800" dirty="0" smtClean="0"/>
              <a:t>Colombianas y su observancia </a:t>
            </a:r>
            <a:r>
              <a:rPr lang="es-CO" sz="1800" dirty="0"/>
              <a:t>no es obligatoria. </a:t>
            </a:r>
            <a:endParaRPr lang="es-CO" sz="1800" dirty="0" smtClean="0"/>
          </a:p>
          <a:p>
            <a:pPr>
              <a:spcBef>
                <a:spcPts val="0"/>
              </a:spcBef>
            </a:pPr>
            <a:r>
              <a:rPr lang="es-CO" sz="1800" dirty="0" smtClean="0"/>
              <a:t>Los Operadores </a:t>
            </a:r>
            <a:r>
              <a:rPr lang="es-CO" sz="1800" dirty="0"/>
              <a:t>de Red tomaron </a:t>
            </a:r>
            <a:r>
              <a:rPr lang="es-CO" sz="1800" dirty="0" smtClean="0"/>
              <a:t>como opcional verificar el </a:t>
            </a:r>
            <a:r>
              <a:rPr lang="es-CO" sz="1800" dirty="0"/>
              <a:t>cumplimiento de la Norma.</a:t>
            </a:r>
          </a:p>
          <a:p>
            <a:pPr>
              <a:spcBef>
                <a:spcPts val="0"/>
              </a:spcBef>
            </a:pPr>
            <a:endParaRPr lang="es-CO" sz="1800" dirty="0"/>
          </a:p>
          <a:p>
            <a:pPr>
              <a:spcBef>
                <a:spcPts val="0"/>
              </a:spcBef>
            </a:pPr>
            <a:endParaRPr lang="es-CO" sz="1800" dirty="0"/>
          </a:p>
          <a:p>
            <a:pPr>
              <a:spcBef>
                <a:spcPts val="0"/>
              </a:spcBef>
            </a:pPr>
            <a:endParaRPr lang="es-CO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1862138" cy="263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3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Norma </a:t>
            </a:r>
            <a:r>
              <a:rPr lang="es-CO" dirty="0"/>
              <a:t>Técnica Colombiana NTC </a:t>
            </a:r>
            <a:r>
              <a:rPr lang="es-CO" dirty="0" smtClean="0"/>
              <a:t>2050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dirty="0" smtClean="0"/>
              <a:t>Nueve capítulos. Tres apéndices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smtClean="0"/>
              <a:t>Capítulo 1. Generalidades</a:t>
            </a:r>
          </a:p>
          <a:p>
            <a:r>
              <a:rPr lang="es-CO" dirty="0" smtClean="0"/>
              <a:t>Capítulo 2. Alambrado y protección de las instalaciones eléctricas</a:t>
            </a:r>
          </a:p>
          <a:p>
            <a:r>
              <a:rPr lang="es-CO" dirty="0" smtClean="0"/>
              <a:t>Capítulo 3. Métodos y materiales de las instalaciones</a:t>
            </a:r>
          </a:p>
          <a:p>
            <a:r>
              <a:rPr lang="es-CO" dirty="0" smtClean="0"/>
              <a:t>Capítulo 4. Equipos para uso general</a:t>
            </a:r>
          </a:p>
          <a:p>
            <a:r>
              <a:rPr lang="es-CO" dirty="0" smtClean="0"/>
              <a:t>Capítulo 5. Ambientes especiales</a:t>
            </a:r>
          </a:p>
          <a:p>
            <a:r>
              <a:rPr lang="es-CO" dirty="0" smtClean="0"/>
              <a:t>Capítulo 6. Equipos especiales</a:t>
            </a:r>
          </a:p>
          <a:p>
            <a:r>
              <a:rPr lang="es-CO" dirty="0" smtClean="0"/>
              <a:t>Capítulo 7. Condiciones especiales</a:t>
            </a:r>
          </a:p>
          <a:p>
            <a:r>
              <a:rPr lang="es-CO" dirty="0" smtClean="0"/>
              <a:t>Capítulo 8. Sistemas de comunicaciones</a:t>
            </a:r>
          </a:p>
          <a:p>
            <a:r>
              <a:rPr lang="es-CO" dirty="0" smtClean="0"/>
              <a:t>Capítulo 9. Cuadros y ejemplos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11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2543</Words>
  <Application>Microsoft Office PowerPoint</Application>
  <PresentationFormat>Presentación en pantalla (4:3)</PresentationFormat>
  <Paragraphs>155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Presentación de PowerPoint</vt:lpstr>
      <vt:lpstr>PROYECTO DE MODIFICACIÓN DEL RETIE</vt:lpstr>
      <vt:lpstr>Relación Cronológica RETIE</vt:lpstr>
      <vt:lpstr>Relación Cronológica RETIE</vt:lpstr>
      <vt:lpstr>Resolución MME 90708 de agosto 30 de 2013</vt:lpstr>
      <vt:lpstr>Resolución MME 90708 de agosto 30 de 2013</vt:lpstr>
      <vt:lpstr>ANEXO GENERAL DEL RETIE RESOLUCIÓN 9 0708 DE AGOSTO 30 DE 2013 CON SUS AJUSTES</vt:lpstr>
      <vt:lpstr>Anexo No. 2: capítulos 1 a 7 de NTC 2050, Primera Actualización de 1998</vt:lpstr>
      <vt:lpstr>Norma Técnica Colombiana NTC 2050</vt:lpstr>
      <vt:lpstr>NFPA 70: National Electrical Code (NEC) Softbound, 2017 Edition</vt:lpstr>
      <vt:lpstr>NFPA 70: National Electrical Code (NEC) Softbound, 2017 Edition</vt:lpstr>
      <vt:lpstr>NFPA 70: National Electrical Code (NEC) Softbound, 2017 Edition</vt:lpstr>
      <vt:lpstr>ANEXO GENERAL DEL RETIE RESOLUCIÓN 9 0708 DE AGOSTO 30 DE 2013 CON SUS AJUSTES</vt:lpstr>
      <vt:lpstr>ANEXO GENERAL DEL RETIE RESOLUCIÓN 9 0708 DE AGOSTO 30 DE 2013 CON SUS AJUSTES</vt:lpstr>
      <vt:lpstr>ANEXO GENERAL DEL RETIE RESOLUCIÓN 9 0708 DE AGOSTO 30 DE 2013 CON SUS AJUSTES</vt:lpstr>
      <vt:lpstr>ANEXO GENERAL DEL RETIE RESOLUCIÓN 9 0708 DE AGOSTO 30 DE 2013 CON SUS AJUSTES</vt:lpstr>
      <vt:lpstr>ANEXO GENERAL DEL RETIE RESOLUCIÓN 9 0708 DE AGOSTO 30 DE 2013 CON SUS AJUSTES</vt:lpstr>
      <vt:lpstr>ANEXO GENERAL DEL RETIE RESOLUCIÓN 9 0708 DE AGOSTO 30 DE 2013 CON SUS AJUSTES</vt:lpstr>
      <vt:lpstr>Capítulo 1  Disposiciones Generales </vt:lpstr>
      <vt:lpstr>Capítulo 1  Disposiciones Generales </vt:lpstr>
      <vt:lpstr>Capítulo 1  Disposiciones Generales </vt:lpstr>
      <vt:lpstr>Capítulo 2 Requisitos Técnicos Esenciales</vt:lpstr>
      <vt:lpstr>Capítulo 2 Requisitos Técnicos Esenciales</vt:lpstr>
      <vt:lpstr>Capítulo 2 Requisitos Técnicos Esenciales</vt:lpstr>
      <vt:lpstr>Capítulo 2 Requisitos Técnicos Esenciales</vt:lpstr>
      <vt:lpstr>Capítulo 2 Requisitos Técnicos Esenciales</vt:lpstr>
      <vt:lpstr>Capítulo 2 Requisitos Técnicos Esenciales</vt:lpstr>
      <vt:lpstr>Capítulo 2 Requisitos Técnicos Esenciales</vt:lpstr>
      <vt:lpstr>Capítulo 2 Requisitos Técnicos Esenciales</vt:lpstr>
      <vt:lpstr>Capítulo 2 Requisitos Técnicos Esenciales</vt:lpstr>
      <vt:lpstr>Capítulo 3 Requisitos de productos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vgomez</dc:creator>
  <cp:lastModifiedBy>carmen.giraldo</cp:lastModifiedBy>
  <cp:revision>119</cp:revision>
  <dcterms:created xsi:type="dcterms:W3CDTF">2012-07-26T18:25:35Z</dcterms:created>
  <dcterms:modified xsi:type="dcterms:W3CDTF">2017-01-18T19:31:05Z</dcterms:modified>
</cp:coreProperties>
</file>