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2" r:id="rId2"/>
    <p:sldId id="269" r:id="rId3"/>
    <p:sldId id="277" r:id="rId4"/>
    <p:sldId id="278" r:id="rId5"/>
    <p:sldId id="271" r:id="rId6"/>
    <p:sldId id="273" r:id="rId7"/>
    <p:sldId id="281" r:id="rId8"/>
    <p:sldId id="285" r:id="rId9"/>
    <p:sldId id="280" r:id="rId10"/>
    <p:sldId id="274" r:id="rId11"/>
    <p:sldId id="276" r:id="rId12"/>
    <p:sldId id="279" r:id="rId13"/>
    <p:sldId id="282" r:id="rId14"/>
    <p:sldId id="283" r:id="rId15"/>
    <p:sldId id="284" r:id="rId16"/>
    <p:sldId id="286" r:id="rId17"/>
    <p:sldId id="287" r:id="rId18"/>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p:scale>
          <a:sx n="100" d="100"/>
          <a:sy n="100" d="100"/>
        </p:scale>
        <p:origin x="456" y="-103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6E364F67-9E2C-4948-9ED3-47741652A5DF}" type="datetimeFigureOut">
              <a:rPr lang="es-CO" smtClean="0"/>
              <a:t>21/02/2022</a:t>
            </a:fld>
            <a:endParaRPr lang="es-CO"/>
          </a:p>
        </p:txBody>
      </p:sp>
      <p:sp>
        <p:nvSpPr>
          <p:cNvPr id="4" name="Marcador de pie de página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BEE20D16-CC8D-4962-957E-5744AFE4E474}" type="slidenum">
              <a:rPr lang="es-CO" smtClean="0"/>
              <a:t>‹Nº›</a:t>
            </a:fld>
            <a:endParaRPr lang="es-CO"/>
          </a:p>
        </p:txBody>
      </p:sp>
    </p:spTree>
    <p:extLst>
      <p:ext uri="{BB962C8B-B14F-4D97-AF65-F5344CB8AC3E}">
        <p14:creationId xmlns:p14="http://schemas.microsoft.com/office/powerpoint/2010/main" val="44137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B4C3EF1-5327-4424-B579-F1E2CF41B969}" type="datetimeFigureOut">
              <a:rPr lang="en-US" smtClean="0"/>
              <a:t>2/21/2022</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2190083-005D-4CE5-9304-AA677D0551D7}" type="slidenum">
              <a:rPr lang="en-US" smtClean="0"/>
              <a:t>‹Nº›</a:t>
            </a:fld>
            <a:endParaRPr lang="en-US"/>
          </a:p>
        </p:txBody>
      </p:sp>
    </p:spTree>
    <p:extLst>
      <p:ext uri="{BB962C8B-B14F-4D97-AF65-F5344CB8AC3E}">
        <p14:creationId xmlns:p14="http://schemas.microsoft.com/office/powerpoint/2010/main" val="77387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2190083-005D-4CE5-9304-AA677D0551D7}" type="slidenum">
              <a:rPr lang="en-US" smtClean="0"/>
              <a:t>10</a:t>
            </a:fld>
            <a:endParaRPr lang="en-US"/>
          </a:p>
        </p:txBody>
      </p:sp>
    </p:spTree>
    <p:extLst>
      <p:ext uri="{BB962C8B-B14F-4D97-AF65-F5344CB8AC3E}">
        <p14:creationId xmlns:p14="http://schemas.microsoft.com/office/powerpoint/2010/main" val="667497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DC903-F607-4B29-8997-E732B448A55D}"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EBB7-AEB4-46F1-9D6A-D98BD1F6BA21}" type="slidenum">
              <a:rPr lang="en-US" smtClean="0"/>
              <a:pPr/>
              <a:t>‹Nº›</a:t>
            </a:fld>
            <a:endParaRPr lang="en-US"/>
          </a:p>
        </p:txBody>
      </p:sp>
      <p:pic>
        <p:nvPicPr>
          <p:cNvPr id="7" name="Picture 6" descr="Plantilla Cursos.jpg"/>
          <p:cNvPicPr>
            <a:picLocks noChangeAspect="1"/>
          </p:cNvPicPr>
          <p:nvPr userDrawn="1"/>
        </p:nvPicPr>
        <p:blipFill>
          <a:blip r:embed="rId2" cstate="print"/>
          <a:stretch>
            <a:fillRect/>
          </a:stretch>
        </p:blipFill>
        <p:spPr>
          <a:xfrm>
            <a:off x="228600" y="990600"/>
            <a:ext cx="8648700" cy="209550"/>
          </a:xfrm>
          <a:prstGeom prst="rect">
            <a:avLst/>
          </a:prstGeom>
        </p:spPr>
      </p:pic>
      <p:pic>
        <p:nvPicPr>
          <p:cNvPr id="8" name="Picture 7" descr="LOGO Gers.jpg"/>
          <p:cNvPicPr>
            <a:picLocks noChangeAspect="1"/>
          </p:cNvPicPr>
          <p:nvPr userDrawn="1"/>
        </p:nvPicPr>
        <p:blipFill>
          <a:blip r:embed="rId3" cstate="print"/>
          <a:stretch>
            <a:fillRect/>
          </a:stretch>
        </p:blipFill>
        <p:spPr>
          <a:xfrm>
            <a:off x="7463972" y="6019800"/>
            <a:ext cx="1527628" cy="685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_CONT_1COLUMN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CCDC903-F607-4B29-8997-E732B448A55D}"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EBB7-AEB4-46F1-9D6A-D98BD1F6BA21}" type="slidenum">
              <a:rPr lang="en-US" smtClean="0"/>
              <a:pPr/>
              <a:t>‹Nº›</a:t>
            </a:fld>
            <a:endParaRPr lang="en-US"/>
          </a:p>
        </p:txBody>
      </p:sp>
      <p:pic>
        <p:nvPicPr>
          <p:cNvPr id="7" name="Picture 6" descr="Plantilla Cursos.jpg"/>
          <p:cNvPicPr>
            <a:picLocks noChangeAspect="1"/>
          </p:cNvPicPr>
          <p:nvPr userDrawn="1"/>
        </p:nvPicPr>
        <p:blipFill>
          <a:blip r:embed="rId2" cstate="print"/>
          <a:stretch>
            <a:fillRect/>
          </a:stretch>
        </p:blipFill>
        <p:spPr>
          <a:xfrm>
            <a:off x="228600" y="990600"/>
            <a:ext cx="8648700" cy="209550"/>
          </a:xfrm>
          <a:prstGeom prst="rect">
            <a:avLst/>
          </a:prstGeom>
        </p:spPr>
      </p:pic>
      <p:pic>
        <p:nvPicPr>
          <p:cNvPr id="8" name="Picture 7" descr="LOGO Gers.jpg"/>
          <p:cNvPicPr>
            <a:picLocks noChangeAspect="1"/>
          </p:cNvPicPr>
          <p:nvPr userDrawn="1"/>
        </p:nvPicPr>
        <p:blipFill>
          <a:blip r:embed="rId3" cstate="print"/>
          <a:stretch>
            <a:fillRect/>
          </a:stretch>
        </p:blipFill>
        <p:spPr>
          <a:xfrm>
            <a:off x="7463972" y="6019800"/>
            <a:ext cx="1527628" cy="685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DOS_COLUMN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CCDC903-F607-4B29-8997-E732B448A55D}" type="datetimeFigureOut">
              <a:rPr lang="en-US" smtClean="0"/>
              <a:pPr/>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EBB7-AEB4-46F1-9D6A-D98BD1F6BA21}" type="slidenum">
              <a:rPr lang="en-US" smtClean="0"/>
              <a:pPr/>
              <a:t>‹Nº›</a:t>
            </a:fld>
            <a:endParaRPr lang="en-US"/>
          </a:p>
        </p:txBody>
      </p:sp>
      <p:pic>
        <p:nvPicPr>
          <p:cNvPr id="10" name="Picture 6" descr="Plantilla Cursos.jpg"/>
          <p:cNvPicPr>
            <a:picLocks noChangeAspect="1"/>
          </p:cNvPicPr>
          <p:nvPr userDrawn="1"/>
        </p:nvPicPr>
        <p:blipFill>
          <a:blip r:embed="rId2" cstate="print"/>
          <a:stretch>
            <a:fillRect/>
          </a:stretch>
        </p:blipFill>
        <p:spPr>
          <a:xfrm>
            <a:off x="228600" y="990600"/>
            <a:ext cx="8648700" cy="209550"/>
          </a:xfrm>
          <a:prstGeom prst="rect">
            <a:avLst/>
          </a:prstGeom>
        </p:spPr>
      </p:pic>
      <p:pic>
        <p:nvPicPr>
          <p:cNvPr id="11" name="Picture 7" descr="LOGO Gers.jpg"/>
          <p:cNvPicPr>
            <a:picLocks noChangeAspect="1"/>
          </p:cNvPicPr>
          <p:nvPr userDrawn="1"/>
        </p:nvPicPr>
        <p:blipFill>
          <a:blip r:embed="rId3" cstate="print"/>
          <a:stretch>
            <a:fillRect/>
          </a:stretch>
        </p:blipFill>
        <p:spPr>
          <a:xfrm>
            <a:off x="7463972" y="6019800"/>
            <a:ext cx="1527628" cy="6858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ULO_CONTENID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DC903-F607-4B29-8997-E732B448A55D}" type="datetimeFigureOut">
              <a:rPr lang="en-US" smtClean="0"/>
              <a:pPr/>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EBB7-AEB4-46F1-9D6A-D98BD1F6BA21}" type="slidenum">
              <a:rPr lang="en-US" smtClean="0"/>
              <a:pPr/>
              <a:t>‹Nº›</a:t>
            </a:fld>
            <a:endParaRPr lang="en-US"/>
          </a:p>
        </p:txBody>
      </p:sp>
      <p:sp>
        <p:nvSpPr>
          <p:cNvPr id="5" name="Frame 4"/>
          <p:cNvSpPr/>
          <p:nvPr userDrawn="1"/>
        </p:nvSpPr>
        <p:spPr>
          <a:xfrm>
            <a:off x="152400" y="137160"/>
            <a:ext cx="8869680" cy="6583680"/>
          </a:xfrm>
          <a:prstGeom prst="frame">
            <a:avLst>
              <a:gd name="adj1" fmla="val 1218"/>
            </a:avLst>
          </a:prstGeom>
          <a:ln>
            <a:solidFill>
              <a:srgbClr val="00008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pic>
        <p:nvPicPr>
          <p:cNvPr id="6" name="Picture 5" descr="LOGO Gers.jpg"/>
          <p:cNvPicPr>
            <a:picLocks noChangeAspect="1"/>
          </p:cNvPicPr>
          <p:nvPr userDrawn="1"/>
        </p:nvPicPr>
        <p:blipFill>
          <a:blip r:embed="rId2" cstate="print"/>
          <a:stretch>
            <a:fillRect/>
          </a:stretch>
        </p:blipFill>
        <p:spPr>
          <a:xfrm>
            <a:off x="6553200" y="379552"/>
            <a:ext cx="2209800" cy="992048"/>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DC903-F607-4B29-8997-E732B448A55D}" type="datetimeFigureOut">
              <a:rPr lang="en-US" smtClean="0"/>
              <a:pPr/>
              <a:t>2/21/2022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EBB7-AEB4-46F1-9D6A-D98BD1F6BA2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0600" y="1427018"/>
            <a:ext cx="7239000" cy="954107"/>
          </a:xfrm>
          <a:prstGeom prst="rect">
            <a:avLst/>
          </a:prstGeom>
          <a:noFill/>
        </p:spPr>
        <p:txBody>
          <a:bodyPr wrap="square" rtlCol="0">
            <a:spAutoFit/>
          </a:bodyPr>
          <a:lstStyle/>
          <a:p>
            <a:pPr algn="ctr"/>
            <a:r>
              <a:rPr lang="es-CO" sz="2800" b="1" dirty="0" smtClean="0">
                <a:solidFill>
                  <a:schemeClr val="tx2"/>
                </a:solidFill>
                <a:latin typeface="Arial" panose="020B0604020202020204" pitchFamily="34" charset="0"/>
                <a:cs typeface="Arial" panose="020B0604020202020204" pitchFamily="34" charset="0"/>
              </a:rPr>
              <a:t>SISTEMA DE GESTIÓN DE SEGURIDAD Y </a:t>
            </a:r>
            <a:r>
              <a:rPr lang="es-CO" sz="2800" b="1" dirty="0" smtClean="0">
                <a:solidFill>
                  <a:schemeClr val="tx2"/>
                </a:solidFill>
                <a:latin typeface="Arial" panose="020B0604020202020204" pitchFamily="34" charset="0"/>
                <a:cs typeface="Arial" panose="020B0604020202020204" pitchFamily="34" charset="0"/>
              </a:rPr>
              <a:t>SALUD </a:t>
            </a:r>
            <a:r>
              <a:rPr lang="es-CO" sz="2800" b="1" dirty="0" smtClean="0">
                <a:solidFill>
                  <a:schemeClr val="tx2"/>
                </a:solidFill>
                <a:latin typeface="Arial" panose="020B0604020202020204" pitchFamily="34" charset="0"/>
                <a:cs typeface="Arial" panose="020B0604020202020204" pitchFamily="34" charset="0"/>
              </a:rPr>
              <a:t>EN EL TRABAJO </a:t>
            </a:r>
            <a:endParaRPr lang="es-CO" sz="2800" b="1" dirty="0">
              <a:solidFill>
                <a:schemeClr val="tx2"/>
              </a:solidFill>
              <a:latin typeface="Arial" panose="020B0604020202020204" pitchFamily="34" charset="0"/>
              <a:cs typeface="Arial" panose="020B0604020202020204" pitchFamily="34" charset="0"/>
            </a:endParaRPr>
          </a:p>
        </p:txBody>
      </p:sp>
      <p:sp>
        <p:nvSpPr>
          <p:cNvPr id="3" name="CuadroTexto 2"/>
          <p:cNvSpPr txBox="1"/>
          <p:nvPr/>
        </p:nvSpPr>
        <p:spPr>
          <a:xfrm>
            <a:off x="762000" y="2675691"/>
            <a:ext cx="8001000" cy="1938992"/>
          </a:xfrm>
          <a:prstGeom prst="rect">
            <a:avLst/>
          </a:prstGeom>
          <a:noFill/>
        </p:spPr>
        <p:txBody>
          <a:bodyPr wrap="square" rtlCol="0">
            <a:spAutoFit/>
          </a:bodyPr>
          <a:lstStyle/>
          <a:p>
            <a:pPr algn="ctr"/>
            <a:r>
              <a:rPr lang="es-CO" sz="4000" b="1" dirty="0" smtClean="0">
                <a:solidFill>
                  <a:srgbClr val="0070C0"/>
                </a:solidFill>
                <a:latin typeface="Arial" panose="020B0604020202020204" pitchFamily="34" charset="0"/>
                <a:cs typeface="Arial" panose="020B0604020202020204" pitchFamily="34" charset="0"/>
              </a:rPr>
              <a:t>DIVULGACIÓN DE</a:t>
            </a:r>
          </a:p>
          <a:p>
            <a:pPr algn="ctr"/>
            <a:r>
              <a:rPr lang="es-CO" sz="4000" b="1" dirty="0" smtClean="0">
                <a:solidFill>
                  <a:srgbClr val="0070C0"/>
                </a:solidFill>
                <a:latin typeface="Arial" panose="020B0604020202020204" pitchFamily="34" charset="0"/>
                <a:cs typeface="Arial" panose="020B0604020202020204" pitchFamily="34" charset="0"/>
              </a:rPr>
              <a:t> ACCIDENTES Y LECCIONES APRENDIDAS </a:t>
            </a:r>
            <a:endParaRPr lang="es-CO" sz="4000" b="1" dirty="0">
              <a:solidFill>
                <a:srgbClr val="0070C0"/>
              </a:solidFill>
              <a:latin typeface="Arial" panose="020B0604020202020204" pitchFamily="34" charset="0"/>
              <a:cs typeface="Arial" panose="020B0604020202020204" pitchFamily="34" charset="0"/>
            </a:endParaRPr>
          </a:p>
        </p:txBody>
      </p:sp>
      <p:sp>
        <p:nvSpPr>
          <p:cNvPr id="4" name="CuadroTexto 3"/>
          <p:cNvSpPr txBox="1"/>
          <p:nvPr/>
        </p:nvSpPr>
        <p:spPr>
          <a:xfrm>
            <a:off x="595745" y="5278581"/>
            <a:ext cx="8001000" cy="1200329"/>
          </a:xfrm>
          <a:prstGeom prst="rect">
            <a:avLst/>
          </a:prstGeom>
          <a:noFill/>
        </p:spPr>
        <p:txBody>
          <a:bodyPr wrap="square" rtlCol="0">
            <a:spAutoFit/>
          </a:bodyPr>
          <a:lstStyle/>
          <a:p>
            <a:pPr algn="ctr"/>
            <a:r>
              <a:rPr lang="es-CO" sz="2400" b="1" dirty="0" smtClean="0">
                <a:solidFill>
                  <a:schemeClr val="tx2"/>
                </a:solidFill>
                <a:latin typeface="Arial" panose="020B0604020202020204" pitchFamily="34" charset="0"/>
                <a:cs typeface="Arial" panose="020B0604020202020204" pitchFamily="34" charset="0"/>
              </a:rPr>
              <a:t>OCURRIDO EN </a:t>
            </a:r>
            <a:r>
              <a:rPr lang="es-CO" sz="2400" b="1" dirty="0" smtClean="0">
                <a:solidFill>
                  <a:schemeClr val="tx2"/>
                </a:solidFill>
                <a:latin typeface="Arial" panose="020B0604020202020204" pitchFamily="34" charset="0"/>
                <a:cs typeface="Arial" panose="020B0604020202020204" pitchFamily="34" charset="0"/>
              </a:rPr>
              <a:t>EL MUNICIPIO DE YUMBO</a:t>
            </a:r>
          </a:p>
          <a:p>
            <a:pPr algn="ctr"/>
            <a:r>
              <a:rPr lang="es-CO" sz="2400" b="1" dirty="0" smtClean="0">
                <a:solidFill>
                  <a:schemeClr val="tx2"/>
                </a:solidFill>
                <a:latin typeface="Arial" panose="020B0604020202020204" pitchFamily="34" charset="0"/>
                <a:cs typeface="Arial" panose="020B0604020202020204" pitchFamily="34" charset="0"/>
              </a:rPr>
              <a:t>CEMENTOS </a:t>
            </a:r>
            <a:r>
              <a:rPr lang="es-CO" sz="2400" b="1" dirty="0" smtClean="0">
                <a:solidFill>
                  <a:schemeClr val="tx2"/>
                </a:solidFill>
                <a:latin typeface="Arial" panose="020B0604020202020204" pitchFamily="34" charset="0"/>
                <a:cs typeface="Arial" panose="020B0604020202020204" pitchFamily="34" charset="0"/>
              </a:rPr>
              <a:t>SAN </a:t>
            </a:r>
            <a:r>
              <a:rPr lang="es-CO" sz="2400" b="1" dirty="0" smtClean="0">
                <a:solidFill>
                  <a:schemeClr val="tx2"/>
                </a:solidFill>
                <a:latin typeface="Arial" panose="020B0604020202020204" pitchFamily="34" charset="0"/>
                <a:cs typeface="Arial" panose="020B0604020202020204" pitchFamily="34" charset="0"/>
              </a:rPr>
              <a:t>MARCOS</a:t>
            </a:r>
          </a:p>
          <a:p>
            <a:pPr algn="ctr"/>
            <a:r>
              <a:rPr lang="es-CO" sz="2400" b="1" dirty="0" smtClean="0">
                <a:solidFill>
                  <a:schemeClr val="tx2"/>
                </a:solidFill>
                <a:latin typeface="Arial" panose="020B0604020202020204" pitchFamily="34" charset="0"/>
                <a:cs typeface="Arial" panose="020B0604020202020204" pitchFamily="34" charset="0"/>
              </a:rPr>
              <a:t>FEBRERO 06 2022 </a:t>
            </a:r>
            <a:endParaRPr lang="es-CO"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2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DESCRIPCIÓN DE LOS HECHOS </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474" y="1377806"/>
            <a:ext cx="5943600" cy="4457700"/>
          </a:xfrm>
          <a:prstGeom prst="rect">
            <a:avLst/>
          </a:prstGeom>
        </p:spPr>
      </p:pic>
      <p:sp>
        <p:nvSpPr>
          <p:cNvPr id="7" name="CuadroTexto 6"/>
          <p:cNvSpPr txBox="1"/>
          <p:nvPr/>
        </p:nvSpPr>
        <p:spPr>
          <a:xfrm>
            <a:off x="1531974" y="5917695"/>
            <a:ext cx="5562600" cy="584775"/>
          </a:xfrm>
          <a:prstGeom prst="rect">
            <a:avLst/>
          </a:prstGeom>
          <a:noFill/>
        </p:spPr>
        <p:txBody>
          <a:bodyPr wrap="square" rtlCol="0">
            <a:spAutoFit/>
          </a:bodyPr>
          <a:lstStyle/>
          <a:p>
            <a:pPr algn="ctr"/>
            <a:r>
              <a:rPr lang="es-CO" sz="1600" b="1" dirty="0" smtClean="0"/>
              <a:t>CUCHILLAS SPAT</a:t>
            </a:r>
          </a:p>
          <a:p>
            <a:pPr algn="ctr"/>
            <a:r>
              <a:rPr lang="es-CO" sz="1600" b="1" dirty="0" smtClean="0"/>
              <a:t>CELDA ENTRA ACTIVADA </a:t>
            </a:r>
            <a:endParaRPr lang="es-CO" sz="1600" b="1" dirty="0"/>
          </a:p>
        </p:txBody>
      </p:sp>
    </p:spTree>
    <p:extLst>
      <p:ext uri="{BB962C8B-B14F-4D97-AF65-F5344CB8AC3E}">
        <p14:creationId xmlns:p14="http://schemas.microsoft.com/office/powerpoint/2010/main" val="832897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smtClean="0">
                <a:solidFill>
                  <a:schemeClr val="tx2"/>
                </a:solidFill>
                <a:latin typeface="+mn-lt"/>
                <a:ea typeface="+mn-ea"/>
                <a:cs typeface="+mn-cs"/>
              </a:rPr>
              <a:t>SITIO DEL ACCIDENTE </a:t>
            </a:r>
            <a:endParaRPr lang="es-CO" sz="4000" dirty="0">
              <a:solidFill>
                <a:schemeClr val="tx2"/>
              </a:solidFill>
              <a:latin typeface="+mn-lt"/>
              <a:ea typeface="+mn-ea"/>
              <a:cs typeface="+mn-cs"/>
            </a:endParaRPr>
          </a:p>
        </p:txBody>
      </p:sp>
      <p:pic>
        <p:nvPicPr>
          <p:cNvPr id="1026" name="Picture 2" descr="OBRA CEMENTOS SAN MARCOS - Estrutech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04" y="163409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1371600" y="3100169"/>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809404" y="4317805"/>
            <a:ext cx="3429000" cy="523220"/>
          </a:xfrm>
          <a:prstGeom prst="rect">
            <a:avLst/>
          </a:prstGeom>
          <a:noFill/>
        </p:spPr>
        <p:txBody>
          <a:bodyPr wrap="square" rtlCol="0">
            <a:spAutoFit/>
          </a:bodyPr>
          <a:lstStyle/>
          <a:p>
            <a:pPr algn="ctr"/>
            <a:r>
              <a:rPr lang="es-CO" sz="1400" b="1" dirty="0" smtClean="0"/>
              <a:t>SUB ESTACIÓN 1</a:t>
            </a:r>
          </a:p>
          <a:p>
            <a:pPr algn="ctr"/>
            <a:r>
              <a:rPr lang="es-CO" sz="1400" b="1" dirty="0" smtClean="0"/>
              <a:t>UBICACIÓN GENERAL </a:t>
            </a:r>
            <a:endParaRPr lang="es-CO" sz="1400" b="1" dirty="0"/>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627" y="1905000"/>
            <a:ext cx="3749738" cy="2811625"/>
          </a:xfrm>
          <a:prstGeom prst="rect">
            <a:avLst/>
          </a:prstGeom>
        </p:spPr>
      </p:pic>
      <p:sp>
        <p:nvSpPr>
          <p:cNvPr id="12" name="CuadroTexto 11"/>
          <p:cNvSpPr txBox="1"/>
          <p:nvPr/>
        </p:nvSpPr>
        <p:spPr>
          <a:xfrm>
            <a:off x="5620796" y="4844236"/>
            <a:ext cx="2057400" cy="307777"/>
          </a:xfrm>
          <a:prstGeom prst="rect">
            <a:avLst/>
          </a:prstGeom>
          <a:noFill/>
        </p:spPr>
        <p:txBody>
          <a:bodyPr wrap="square" rtlCol="0">
            <a:spAutoFit/>
          </a:bodyPr>
          <a:lstStyle/>
          <a:p>
            <a:pPr algn="ctr"/>
            <a:r>
              <a:rPr lang="es-CO" sz="1400" b="1" dirty="0" smtClean="0"/>
              <a:t>CELDAS SUB ESTACIÓN 1</a:t>
            </a:r>
            <a:endParaRPr lang="es-CO" sz="1400" b="1" dirty="0"/>
          </a:p>
        </p:txBody>
      </p:sp>
    </p:spTree>
    <p:extLst>
      <p:ext uri="{BB962C8B-B14F-4D97-AF65-F5344CB8AC3E}">
        <p14:creationId xmlns:p14="http://schemas.microsoft.com/office/powerpoint/2010/main" val="200846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500920" y="243916"/>
            <a:ext cx="8229600" cy="71596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s-CO" sz="4000" dirty="0" smtClean="0">
                <a:solidFill>
                  <a:schemeClr val="tx2"/>
                </a:solidFill>
                <a:latin typeface="+mn-lt"/>
                <a:ea typeface="+mn-ea"/>
                <a:cs typeface="+mn-cs"/>
              </a:rPr>
              <a:t>SITIO DEL ACCIDENTE </a:t>
            </a:r>
            <a:endParaRPr lang="es-CO" sz="4000" dirty="0">
              <a:solidFill>
                <a:schemeClr val="tx2"/>
              </a:solidFill>
              <a:latin typeface="+mn-lt"/>
              <a:ea typeface="+mn-ea"/>
              <a:cs typeface="+mn-cs"/>
            </a:endParaRPr>
          </a:p>
        </p:txBody>
      </p:sp>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4939"/>
          <a:stretch/>
        </p:blipFill>
        <p:spPr>
          <a:xfrm>
            <a:off x="914400" y="1524000"/>
            <a:ext cx="4165559" cy="4724400"/>
          </a:xfrm>
          <a:prstGeom prst="rect">
            <a:avLst/>
          </a:prstGeom>
        </p:spPr>
      </p:pic>
      <p:sp>
        <p:nvSpPr>
          <p:cNvPr id="6" name="Elipse 5"/>
          <p:cNvSpPr/>
          <p:nvPr/>
        </p:nvSpPr>
        <p:spPr>
          <a:xfrm>
            <a:off x="1066800" y="3276600"/>
            <a:ext cx="2786920" cy="2743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p:cNvSpPr txBox="1"/>
          <p:nvPr/>
        </p:nvSpPr>
        <p:spPr>
          <a:xfrm>
            <a:off x="5791200" y="3276600"/>
            <a:ext cx="1981200" cy="1323439"/>
          </a:xfrm>
          <a:prstGeom prst="rect">
            <a:avLst/>
          </a:prstGeom>
          <a:noFill/>
        </p:spPr>
        <p:txBody>
          <a:bodyPr wrap="square" rtlCol="0">
            <a:spAutoFit/>
          </a:bodyPr>
          <a:lstStyle/>
          <a:p>
            <a:pPr algn="ctr"/>
            <a:r>
              <a:rPr lang="es-CO" sz="2000" b="1" dirty="0" smtClean="0"/>
              <a:t>SITIO ESPECIFICO </a:t>
            </a:r>
          </a:p>
          <a:p>
            <a:pPr algn="ctr"/>
            <a:r>
              <a:rPr lang="es-CO" sz="2000" b="1" dirty="0" smtClean="0"/>
              <a:t>DE LA</a:t>
            </a:r>
          </a:p>
          <a:p>
            <a:pPr algn="ctr"/>
            <a:r>
              <a:rPr lang="es-CO" sz="2000" b="1" dirty="0" smtClean="0"/>
              <a:t>LABOR  </a:t>
            </a:r>
            <a:endParaRPr lang="es-CO" sz="2000" b="1" dirty="0"/>
          </a:p>
        </p:txBody>
      </p:sp>
    </p:spTree>
    <p:extLst>
      <p:ext uri="{BB962C8B-B14F-4D97-AF65-F5344CB8AC3E}">
        <p14:creationId xmlns:p14="http://schemas.microsoft.com/office/powerpoint/2010/main" val="2454125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500920" y="243916"/>
            <a:ext cx="8229600" cy="71596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s-CO" sz="4000" dirty="0" smtClean="0">
                <a:solidFill>
                  <a:schemeClr val="tx2"/>
                </a:solidFill>
                <a:latin typeface="+mn-lt"/>
                <a:ea typeface="+mn-ea"/>
                <a:cs typeface="+mn-cs"/>
              </a:rPr>
              <a:t>USO DE EPP</a:t>
            </a:r>
            <a:endParaRPr lang="es-CO" sz="4000" dirty="0">
              <a:solidFill>
                <a:schemeClr val="tx2"/>
              </a:solidFill>
              <a:latin typeface="+mn-lt"/>
              <a:ea typeface="+mn-ea"/>
              <a:cs typeface="+mn-cs"/>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4000"/>
            <a:ext cx="3829050" cy="5105400"/>
          </a:xfrm>
          <a:prstGeom prst="rect">
            <a:avLst/>
          </a:prstGeom>
        </p:spPr>
      </p:pic>
      <p:cxnSp>
        <p:nvCxnSpPr>
          <p:cNvPr id="4" name="Conector recto de flecha 3"/>
          <p:cNvCxnSpPr/>
          <p:nvPr/>
        </p:nvCxnSpPr>
        <p:spPr>
          <a:xfrm>
            <a:off x="3993855" y="1981200"/>
            <a:ext cx="1905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p:cNvCxnSpPr/>
          <p:nvPr/>
        </p:nvCxnSpPr>
        <p:spPr>
          <a:xfrm>
            <a:off x="3974362" y="4495800"/>
            <a:ext cx="1905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p:nvPr/>
        </p:nvCxnSpPr>
        <p:spPr>
          <a:xfrm>
            <a:off x="3790950" y="5105400"/>
            <a:ext cx="1905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a:off x="3505200" y="3276600"/>
            <a:ext cx="1905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p:nvPr/>
        </p:nvCxnSpPr>
        <p:spPr>
          <a:xfrm>
            <a:off x="3657600" y="2971800"/>
            <a:ext cx="1905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CuadroTexto 4"/>
          <p:cNvSpPr txBox="1"/>
          <p:nvPr/>
        </p:nvSpPr>
        <p:spPr>
          <a:xfrm>
            <a:off x="5879362" y="1806853"/>
            <a:ext cx="2971800" cy="338554"/>
          </a:xfrm>
          <a:prstGeom prst="rect">
            <a:avLst/>
          </a:prstGeom>
          <a:noFill/>
        </p:spPr>
        <p:txBody>
          <a:bodyPr wrap="square" rtlCol="0">
            <a:spAutoFit/>
          </a:bodyPr>
          <a:lstStyle/>
          <a:p>
            <a:r>
              <a:rPr lang="es-CO" sz="1600" dirty="0" smtClean="0"/>
              <a:t>Casco con barbuquejo </a:t>
            </a:r>
            <a:endParaRPr lang="es-CO" sz="1600" dirty="0"/>
          </a:p>
        </p:txBody>
      </p:sp>
      <p:sp>
        <p:nvSpPr>
          <p:cNvPr id="15" name="CuadroTexto 14"/>
          <p:cNvSpPr txBox="1"/>
          <p:nvPr/>
        </p:nvSpPr>
        <p:spPr>
          <a:xfrm>
            <a:off x="5404884" y="3136006"/>
            <a:ext cx="2971800" cy="338554"/>
          </a:xfrm>
          <a:prstGeom prst="rect">
            <a:avLst/>
          </a:prstGeom>
          <a:noFill/>
        </p:spPr>
        <p:txBody>
          <a:bodyPr wrap="square" rtlCol="0">
            <a:spAutoFit/>
          </a:bodyPr>
          <a:lstStyle/>
          <a:p>
            <a:r>
              <a:rPr lang="es-CO" sz="1600" dirty="0" smtClean="0"/>
              <a:t>Tapabocas N95 </a:t>
            </a:r>
            <a:endParaRPr lang="es-CO" sz="1600" dirty="0"/>
          </a:p>
        </p:txBody>
      </p:sp>
      <p:sp>
        <p:nvSpPr>
          <p:cNvPr id="17" name="CuadroTexto 16"/>
          <p:cNvSpPr txBox="1"/>
          <p:nvPr/>
        </p:nvSpPr>
        <p:spPr>
          <a:xfrm>
            <a:off x="5516969" y="2802523"/>
            <a:ext cx="2971800" cy="338554"/>
          </a:xfrm>
          <a:prstGeom prst="rect">
            <a:avLst/>
          </a:prstGeom>
          <a:noFill/>
        </p:spPr>
        <p:txBody>
          <a:bodyPr wrap="square" rtlCol="0">
            <a:spAutoFit/>
          </a:bodyPr>
          <a:lstStyle/>
          <a:p>
            <a:r>
              <a:rPr lang="es-CO" sz="1600" dirty="0" smtClean="0"/>
              <a:t>Gafas de protección </a:t>
            </a:r>
            <a:endParaRPr lang="es-CO" sz="1600" dirty="0"/>
          </a:p>
        </p:txBody>
      </p:sp>
      <p:sp>
        <p:nvSpPr>
          <p:cNvPr id="19" name="CuadroTexto 18"/>
          <p:cNvSpPr txBox="1"/>
          <p:nvPr/>
        </p:nvSpPr>
        <p:spPr>
          <a:xfrm>
            <a:off x="5868729" y="4326523"/>
            <a:ext cx="2971800" cy="338554"/>
          </a:xfrm>
          <a:prstGeom prst="rect">
            <a:avLst/>
          </a:prstGeom>
          <a:noFill/>
        </p:spPr>
        <p:txBody>
          <a:bodyPr wrap="square" rtlCol="0">
            <a:spAutoFit/>
          </a:bodyPr>
          <a:lstStyle/>
          <a:p>
            <a:r>
              <a:rPr lang="es-CO" sz="1600" dirty="0" smtClean="0"/>
              <a:t>Ropa de dotación 100% algodón</a:t>
            </a:r>
            <a:endParaRPr lang="es-CO" sz="1600" dirty="0"/>
          </a:p>
        </p:txBody>
      </p:sp>
      <p:sp>
        <p:nvSpPr>
          <p:cNvPr id="20" name="CuadroTexto 19"/>
          <p:cNvSpPr txBox="1"/>
          <p:nvPr/>
        </p:nvSpPr>
        <p:spPr>
          <a:xfrm>
            <a:off x="5703038" y="4936123"/>
            <a:ext cx="2971800" cy="338554"/>
          </a:xfrm>
          <a:prstGeom prst="rect">
            <a:avLst/>
          </a:prstGeom>
          <a:noFill/>
        </p:spPr>
        <p:txBody>
          <a:bodyPr wrap="square" rtlCol="0">
            <a:spAutoFit/>
          </a:bodyPr>
          <a:lstStyle/>
          <a:p>
            <a:r>
              <a:rPr lang="es-CO" sz="1600" dirty="0" smtClean="0"/>
              <a:t>Guantes aislantes de electricidad </a:t>
            </a:r>
            <a:endParaRPr lang="es-CO" sz="1600" dirty="0"/>
          </a:p>
        </p:txBody>
      </p:sp>
    </p:spTree>
    <p:extLst>
      <p:ext uri="{BB962C8B-B14F-4D97-AF65-F5344CB8AC3E}">
        <p14:creationId xmlns:p14="http://schemas.microsoft.com/office/powerpoint/2010/main" val="3454726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500920" y="243916"/>
            <a:ext cx="8229600" cy="71596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s-CO" sz="4000" dirty="0" smtClean="0">
                <a:solidFill>
                  <a:schemeClr val="tx2"/>
                </a:solidFill>
                <a:latin typeface="+mn-lt"/>
                <a:ea typeface="+mn-ea"/>
                <a:cs typeface="+mn-cs"/>
              </a:rPr>
              <a:t>USO DE EPP</a:t>
            </a:r>
            <a:endParaRPr lang="es-CO" sz="4000" dirty="0">
              <a:solidFill>
                <a:schemeClr val="tx2"/>
              </a:solidFill>
              <a:latin typeface="+mn-lt"/>
              <a:ea typeface="+mn-ea"/>
              <a:cs typeface="+mn-cs"/>
            </a:endParaRPr>
          </a:p>
        </p:txBody>
      </p:sp>
      <p:sp>
        <p:nvSpPr>
          <p:cNvPr id="20" name="CuadroTexto 19"/>
          <p:cNvSpPr txBox="1"/>
          <p:nvPr/>
        </p:nvSpPr>
        <p:spPr>
          <a:xfrm>
            <a:off x="5568220" y="4021723"/>
            <a:ext cx="2971800" cy="338554"/>
          </a:xfrm>
          <a:prstGeom prst="rect">
            <a:avLst/>
          </a:prstGeom>
          <a:noFill/>
        </p:spPr>
        <p:txBody>
          <a:bodyPr wrap="square" rtlCol="0">
            <a:spAutoFit/>
          </a:bodyPr>
          <a:lstStyle/>
          <a:p>
            <a:r>
              <a:rPr lang="es-CO" sz="1600" dirty="0" smtClean="0"/>
              <a:t>Botas de dotación</a:t>
            </a:r>
            <a:endParaRPr lang="es-CO" sz="1600"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1361" t="65220"/>
          <a:stretch/>
        </p:blipFill>
        <p:spPr>
          <a:xfrm>
            <a:off x="500920" y="1905000"/>
            <a:ext cx="4044802" cy="2385237"/>
          </a:xfrm>
          <a:prstGeom prst="rect">
            <a:avLst/>
          </a:prstGeom>
        </p:spPr>
      </p:pic>
      <p:cxnSp>
        <p:nvCxnSpPr>
          <p:cNvPr id="10" name="Conector recto de flecha 9"/>
          <p:cNvCxnSpPr/>
          <p:nvPr/>
        </p:nvCxnSpPr>
        <p:spPr>
          <a:xfrm>
            <a:off x="3663220" y="4191000"/>
            <a:ext cx="1905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634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500920" y="243916"/>
            <a:ext cx="8229600" cy="71596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s-CO" sz="4000" dirty="0" smtClean="0">
                <a:solidFill>
                  <a:schemeClr val="tx2"/>
                </a:solidFill>
                <a:latin typeface="+mn-lt"/>
                <a:ea typeface="+mn-ea"/>
                <a:cs typeface="+mn-cs"/>
              </a:rPr>
              <a:t>AFECTACIÓN EN EL TRABAJADOR </a:t>
            </a:r>
            <a:endParaRPr lang="es-CO" sz="4000" dirty="0">
              <a:solidFill>
                <a:schemeClr val="tx2"/>
              </a:solidFill>
              <a:latin typeface="+mn-lt"/>
              <a:ea typeface="+mn-ea"/>
              <a:cs typeface="+mn-cs"/>
            </a:endParaRPr>
          </a:p>
        </p:txBody>
      </p:sp>
      <p:sp>
        <p:nvSpPr>
          <p:cNvPr id="10" name="CuadroTexto 9"/>
          <p:cNvSpPr txBox="1"/>
          <p:nvPr/>
        </p:nvSpPr>
        <p:spPr>
          <a:xfrm>
            <a:off x="615220" y="1676400"/>
            <a:ext cx="8001000" cy="1938992"/>
          </a:xfrm>
          <a:prstGeom prst="rect">
            <a:avLst/>
          </a:prstGeom>
          <a:noFill/>
          <a:ln>
            <a:noFill/>
          </a:ln>
        </p:spPr>
        <p:txBody>
          <a:bodyPr wrap="square" rtlCol="0">
            <a:spAutoFit/>
          </a:bodyPr>
          <a:lstStyle/>
          <a:p>
            <a:r>
              <a:rPr lang="es-CO" sz="2000" dirty="0" smtClean="0"/>
              <a:t>Afectaciones a causa de la electrización: </a:t>
            </a:r>
          </a:p>
          <a:p>
            <a:endParaRPr lang="es-CO" sz="2000" dirty="0" smtClean="0"/>
          </a:p>
          <a:p>
            <a:pPr marL="342900" indent="-342900">
              <a:buFont typeface="Arial" panose="020B0604020202020204" pitchFamily="34" charset="0"/>
              <a:buChar char="•"/>
            </a:pPr>
            <a:r>
              <a:rPr lang="es-CO" sz="2000" dirty="0" smtClean="0"/>
              <a:t>Ingeniero Javier Beltrán Gutiérrez:  Q</a:t>
            </a:r>
            <a:r>
              <a:rPr lang="es-MX" sz="2000" dirty="0" err="1" smtClean="0"/>
              <a:t>uemaduras</a:t>
            </a:r>
            <a:r>
              <a:rPr lang="es-MX" sz="2000" dirty="0" smtClean="0"/>
              <a:t> en miembro superior (antebrazo derecho)</a:t>
            </a:r>
            <a:r>
              <a:rPr lang="es-CO" sz="2000" dirty="0" smtClean="0"/>
              <a:t> </a:t>
            </a:r>
          </a:p>
          <a:p>
            <a:pPr marL="342900" indent="-342900">
              <a:buFont typeface="Arial" panose="020B0604020202020204" pitchFamily="34" charset="0"/>
              <a:buChar char="•"/>
            </a:pPr>
            <a:endParaRPr lang="es-CO" sz="2000" dirty="0" smtClean="0"/>
          </a:p>
          <a:p>
            <a:pPr marL="342900" indent="-342900">
              <a:buFont typeface="Arial" panose="020B0604020202020204" pitchFamily="34" charset="0"/>
              <a:buChar char="•"/>
            </a:pPr>
            <a:r>
              <a:rPr lang="es-CO" sz="2000" dirty="0" smtClean="0"/>
              <a:t>Hora del accidente: 10:14a.m </a:t>
            </a:r>
            <a:endParaRPr lang="es-CO" sz="2000" dirty="0"/>
          </a:p>
        </p:txBody>
      </p:sp>
    </p:spTree>
    <p:extLst>
      <p:ext uri="{BB962C8B-B14F-4D97-AF65-F5344CB8AC3E}">
        <p14:creationId xmlns:p14="http://schemas.microsoft.com/office/powerpoint/2010/main" val="185718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500920" y="243916"/>
            <a:ext cx="8229600" cy="71596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s-CO" sz="4000" dirty="0" smtClean="0">
                <a:solidFill>
                  <a:schemeClr val="tx2"/>
                </a:solidFill>
                <a:latin typeface="+mn-lt"/>
                <a:ea typeface="+mn-ea"/>
                <a:cs typeface="+mn-cs"/>
              </a:rPr>
              <a:t>AFECTACIÓN EN EL TRABAJADOR </a:t>
            </a:r>
            <a:endParaRPr lang="es-CO" sz="4000" dirty="0">
              <a:solidFill>
                <a:schemeClr val="tx2"/>
              </a:solidFill>
              <a:latin typeface="+mn-lt"/>
              <a:ea typeface="+mn-ea"/>
              <a:cs typeface="+mn-cs"/>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00716"/>
            <a:ext cx="2228850" cy="29718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419600"/>
            <a:ext cx="3041355" cy="2281016"/>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2920" y="1695893"/>
            <a:ext cx="3657600" cy="2743200"/>
          </a:xfrm>
          <a:prstGeom prst="rect">
            <a:avLst/>
          </a:prstGeom>
        </p:spPr>
      </p:pic>
      <p:sp>
        <p:nvSpPr>
          <p:cNvPr id="9" name="CuadroTexto 8"/>
          <p:cNvSpPr txBox="1"/>
          <p:nvPr/>
        </p:nvSpPr>
        <p:spPr>
          <a:xfrm>
            <a:off x="2914650" y="2574552"/>
            <a:ext cx="1905000" cy="584775"/>
          </a:xfrm>
          <a:prstGeom prst="rect">
            <a:avLst/>
          </a:prstGeom>
          <a:noFill/>
          <a:ln>
            <a:solidFill>
              <a:schemeClr val="tx1"/>
            </a:solidFill>
          </a:ln>
        </p:spPr>
        <p:txBody>
          <a:bodyPr wrap="square" rtlCol="0">
            <a:spAutoFit/>
          </a:bodyPr>
          <a:lstStyle/>
          <a:p>
            <a:pPr algn="ctr"/>
            <a:r>
              <a:rPr lang="es-CO" sz="1600" dirty="0" smtClean="0"/>
              <a:t>Entrada corriente</a:t>
            </a:r>
          </a:p>
          <a:p>
            <a:r>
              <a:rPr lang="es-CO" sz="1600" dirty="0" smtClean="0"/>
              <a:t>Antebrazo izquierdo </a:t>
            </a:r>
            <a:endParaRPr lang="es-CO" sz="1600" dirty="0"/>
          </a:p>
        </p:txBody>
      </p:sp>
      <p:sp>
        <p:nvSpPr>
          <p:cNvPr id="10" name="CuadroTexto 9"/>
          <p:cNvSpPr txBox="1"/>
          <p:nvPr/>
        </p:nvSpPr>
        <p:spPr>
          <a:xfrm>
            <a:off x="5943600" y="4482023"/>
            <a:ext cx="2971800" cy="584775"/>
          </a:xfrm>
          <a:prstGeom prst="rect">
            <a:avLst/>
          </a:prstGeom>
          <a:noFill/>
          <a:ln>
            <a:solidFill>
              <a:schemeClr val="tx1"/>
            </a:solidFill>
          </a:ln>
        </p:spPr>
        <p:txBody>
          <a:bodyPr wrap="square" rtlCol="0">
            <a:spAutoFit/>
          </a:bodyPr>
          <a:lstStyle/>
          <a:p>
            <a:pPr algn="ctr"/>
            <a:r>
              <a:rPr lang="es-CO" sz="1600" dirty="0" smtClean="0"/>
              <a:t>Salida corriente </a:t>
            </a:r>
          </a:p>
          <a:p>
            <a:pPr algn="ctr"/>
            <a:r>
              <a:rPr lang="es-CO" sz="1600" dirty="0" smtClean="0"/>
              <a:t>antebrazo derecho</a:t>
            </a:r>
            <a:endParaRPr lang="es-CO" sz="1600" dirty="0"/>
          </a:p>
        </p:txBody>
      </p:sp>
      <p:sp>
        <p:nvSpPr>
          <p:cNvPr id="12" name="CuadroTexto 11"/>
          <p:cNvSpPr txBox="1"/>
          <p:nvPr/>
        </p:nvSpPr>
        <p:spPr>
          <a:xfrm>
            <a:off x="3848625" y="5410200"/>
            <a:ext cx="1534189" cy="830997"/>
          </a:xfrm>
          <a:prstGeom prst="rect">
            <a:avLst/>
          </a:prstGeom>
          <a:noFill/>
          <a:ln>
            <a:solidFill>
              <a:schemeClr val="tx1"/>
            </a:solidFill>
          </a:ln>
        </p:spPr>
        <p:txBody>
          <a:bodyPr wrap="square" rtlCol="0">
            <a:spAutoFit/>
          </a:bodyPr>
          <a:lstStyle/>
          <a:p>
            <a:r>
              <a:rPr lang="es-CO" sz="1600" dirty="0" smtClean="0"/>
              <a:t>Circulación de la</a:t>
            </a:r>
          </a:p>
          <a:p>
            <a:r>
              <a:rPr lang="es-CO" sz="1600" dirty="0" smtClean="0"/>
              <a:t> corriente por</a:t>
            </a:r>
          </a:p>
          <a:p>
            <a:r>
              <a:rPr lang="es-CO" sz="1600" dirty="0" smtClean="0"/>
              <a:t> el pecho </a:t>
            </a:r>
            <a:endParaRPr lang="es-CO" sz="1600" dirty="0"/>
          </a:p>
        </p:txBody>
      </p:sp>
      <p:cxnSp>
        <p:nvCxnSpPr>
          <p:cNvPr id="7" name="Conector curvado 6"/>
          <p:cNvCxnSpPr>
            <a:endCxn id="9" idx="0"/>
          </p:cNvCxnSpPr>
          <p:nvPr/>
        </p:nvCxnSpPr>
        <p:spPr>
          <a:xfrm>
            <a:off x="2914650" y="1946934"/>
            <a:ext cx="952500" cy="627618"/>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Conector curvado 13"/>
          <p:cNvCxnSpPr>
            <a:endCxn id="12" idx="0"/>
          </p:cNvCxnSpPr>
          <p:nvPr/>
        </p:nvCxnSpPr>
        <p:spPr>
          <a:xfrm>
            <a:off x="3727155" y="4876800"/>
            <a:ext cx="888565" cy="533400"/>
          </a:xfrm>
          <a:prstGeom prst="curvedConnector2">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070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4800"/>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ANALISIS DE CAUSAS</a:t>
            </a:r>
          </a:p>
        </p:txBody>
      </p:sp>
      <p:graphicFrame>
        <p:nvGraphicFramePr>
          <p:cNvPr id="8" name="Tabla 7"/>
          <p:cNvGraphicFramePr>
            <a:graphicFrameLocks noGrp="1"/>
          </p:cNvGraphicFramePr>
          <p:nvPr/>
        </p:nvGraphicFramePr>
        <p:xfrm>
          <a:off x="470803" y="1600200"/>
          <a:ext cx="8202393" cy="4525963"/>
        </p:xfrm>
        <a:graphic>
          <a:graphicData uri="http://schemas.openxmlformats.org/drawingml/2006/table">
            <a:tbl>
              <a:tblPr/>
              <a:tblGrid>
                <a:gridCol w="1134815"/>
                <a:gridCol w="1757133"/>
                <a:gridCol w="1766894"/>
                <a:gridCol w="1786418"/>
                <a:gridCol w="1757133"/>
              </a:tblGrid>
              <a:tr h="439414">
                <a:tc>
                  <a:txBody>
                    <a:bodyPr/>
                    <a:lstStyle/>
                    <a:p>
                      <a:pPr algn="ctr" fontAlgn="ctr"/>
                      <a:r>
                        <a:rPr lang="es-CO" sz="800" b="0" i="0" u="none" strike="noStrike">
                          <a:solidFill>
                            <a:srgbClr val="000000"/>
                          </a:solidFill>
                          <a:effectLst/>
                          <a:latin typeface="Calibri" panose="020F0502020204030204" pitchFamily="34" charset="0"/>
                        </a:rPr>
                        <a:t>PÉRDIDAS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800" b="0" i="0" u="none" strike="noStrike">
                          <a:solidFill>
                            <a:srgbClr val="000000"/>
                          </a:solidFill>
                          <a:effectLst/>
                          <a:latin typeface="Calibri" panose="020F0502020204030204" pitchFamily="34" charset="0"/>
                        </a:rPr>
                        <a:t>ACCIDENTE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800" b="0" i="0" u="none" strike="noStrike">
                          <a:solidFill>
                            <a:srgbClr val="000000"/>
                          </a:solidFill>
                          <a:effectLst/>
                          <a:latin typeface="Calibri" panose="020F0502020204030204" pitchFamily="34" charset="0"/>
                        </a:rPr>
                        <a:t>CAUSAS INMEDIATAS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¿Por qué se produjo el </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accidente?</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800" b="0" i="0" u="none" strike="noStrike">
                          <a:solidFill>
                            <a:srgbClr val="000000"/>
                          </a:solidFill>
                          <a:effectLst/>
                          <a:latin typeface="Calibri" panose="020F0502020204030204" pitchFamily="34" charset="0"/>
                        </a:rPr>
                        <a:t>CAUSAS BÁSICAS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¿Por qué se produjeron las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causas inmediatas?</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800" b="0" i="0" u="none" strike="noStrike">
                          <a:solidFill>
                            <a:srgbClr val="000000"/>
                          </a:solidFill>
                          <a:effectLst/>
                          <a:latin typeface="Calibri" panose="020F0502020204030204" pitchFamily="34" charset="0"/>
                        </a:rPr>
                        <a:t>ACCIONES CORRECTIVAS</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545272">
                <a:tc>
                  <a:txBody>
                    <a:bodyPr/>
                    <a:lstStyle/>
                    <a:p>
                      <a:pPr algn="ctr" fontAlgn="ctr"/>
                      <a:r>
                        <a:rPr lang="es-CO" sz="800" b="0" i="0" u="none" strike="noStrike">
                          <a:solidFill>
                            <a:srgbClr val="000000"/>
                          </a:solidFill>
                          <a:effectLst/>
                          <a:latin typeface="Calibri" panose="020F0502020204030204" pitchFamily="34" charset="0"/>
                        </a:rPr>
                        <a:t>Persona incapacitada (Daño físico y moral)</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CO" sz="800" b="0" i="0" u="none" strike="noStrike">
                          <a:solidFill>
                            <a:srgbClr val="000000"/>
                          </a:solidFill>
                          <a:effectLst/>
                          <a:latin typeface="Calibri" panose="020F0502020204030204" pitchFamily="34" charset="0"/>
                        </a:rPr>
                        <a:t>Electrización que causa quemaduras en miembro superior (antebrazo derecho) </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Electrización que causa quemaduras en miembro superior</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CO" sz="800" b="0" i="0" u="none" strike="noStrike">
                          <a:solidFill>
                            <a:srgbClr val="000000"/>
                          </a:solidFill>
                          <a:effectLst/>
                          <a:latin typeface="Calibri" panose="020F0502020204030204" pitchFamily="34" charset="0"/>
                        </a:rPr>
                        <a:t>Inadecuadamente protegido, ya que no se realizó la maniobra de descarga de posibles inducciones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de los conductores de potencia accionando</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las cuchillas de puesta a tierra de</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las celdas H12, H13 y H14 para la descarga.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Descarga por inducción de corriente </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eléctrica en conductores de potencia</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en media tensión en la fase H3 de la </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celda H14 provenientes de actividades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diferentes en el proceso de </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mantenimiento de Cemento San Marcos</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563">
                <a:tc>
                  <a:txBody>
                    <a:bodyPr/>
                    <a:lstStyle/>
                    <a:p>
                      <a:pPr algn="ctr" fontAlgn="ctr"/>
                      <a:r>
                        <a:rPr lang="es-CO" sz="800" b="0" i="0" u="none" strike="noStrike">
                          <a:solidFill>
                            <a:srgbClr val="000000"/>
                          </a:solidFill>
                          <a:effectLst/>
                          <a:latin typeface="Calibri" panose="020F0502020204030204" pitchFamily="34" charset="0"/>
                        </a:rPr>
                        <a:t>Tiempos improductivos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rowSpan="3">
                  <a:txBody>
                    <a:bodyPr/>
                    <a:lstStyle/>
                    <a:p>
                      <a:pPr algn="ctr" fontAlgn="ctr"/>
                      <a:r>
                        <a:rPr lang="es-CO" sz="800" b="0" i="0" u="none" strike="noStrike">
                          <a:solidFill>
                            <a:srgbClr val="000000"/>
                          </a:solidFill>
                          <a:effectLst/>
                          <a:latin typeface="Calibri" panose="020F0502020204030204" pitchFamily="34" charset="0"/>
                        </a:rPr>
                        <a:t>La escala que se utilizó en el detector </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de tensión no fue suficiente para</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registrar un remanente de tensión</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 acumulada.</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386">
                <a:tc>
                  <a:txBody>
                    <a:bodyPr/>
                    <a:lstStyle/>
                    <a:p>
                      <a:pPr algn="ctr" fontAlgn="ctr"/>
                      <a:r>
                        <a:rPr lang="es-CO" sz="800" b="0" i="0" u="none" strike="noStrike">
                          <a:solidFill>
                            <a:srgbClr val="000000"/>
                          </a:solidFill>
                          <a:effectLst/>
                          <a:latin typeface="Calibri" panose="020F0502020204030204" pitchFamily="34" charset="0"/>
                        </a:rPr>
                        <a:t>Imagen de la empresa</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0" i="0" u="none" strike="noStrike">
                          <a:solidFill>
                            <a:srgbClr val="000000"/>
                          </a:solidFill>
                          <a:effectLst/>
                          <a:latin typeface="Calibri" panose="020F0502020204030204" pitchFamily="34" charset="0"/>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3328">
                <a:tc>
                  <a:txBody>
                    <a:bodyPr/>
                    <a:lstStyle/>
                    <a:p>
                      <a:pPr algn="ctr" fontAlgn="ctr"/>
                      <a:r>
                        <a:rPr lang="es-CO" sz="800" b="0" i="0" u="none" strike="noStrike">
                          <a:solidFill>
                            <a:srgbClr val="000000"/>
                          </a:solidFill>
                          <a:effectLst/>
                          <a:latin typeface="Calibri" panose="020F0502020204030204" pitchFamily="34" charset="0"/>
                        </a:rPr>
                        <a:t>Posibles incumplimientos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con otros clientes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738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9145"/>
            <a:ext cx="8229600" cy="707886"/>
          </a:xfrm>
          <a:noFill/>
        </p:spPr>
        <p:txBody>
          <a:bodyPr vert="horz" wrap="square" lIns="91440" tIns="45720" rIns="91440" bIns="45720" rtlCol="0" anchor="ctr">
            <a:spAutoFit/>
          </a:bodyPr>
          <a:lstStyle/>
          <a:p>
            <a:r>
              <a:rPr lang="es-CO" sz="4000" dirty="0">
                <a:solidFill>
                  <a:schemeClr val="tx2"/>
                </a:solidFill>
                <a:latin typeface="+mn-lt"/>
                <a:ea typeface="+mn-ea"/>
                <a:cs typeface="+mn-cs"/>
              </a:rPr>
              <a:t>INFORME DE ACCIDENTE</a:t>
            </a:r>
          </a:p>
        </p:txBody>
      </p:sp>
      <p:sp>
        <p:nvSpPr>
          <p:cNvPr id="3" name="Marcador de contenido 2"/>
          <p:cNvSpPr>
            <a:spLocks noGrp="1"/>
          </p:cNvSpPr>
          <p:nvPr>
            <p:ph idx="1"/>
          </p:nvPr>
        </p:nvSpPr>
        <p:spPr>
          <a:xfrm>
            <a:off x="457200" y="1758434"/>
            <a:ext cx="3886200" cy="4410165"/>
          </a:xfrm>
        </p:spPr>
        <p:txBody>
          <a:bodyPr>
            <a:normAutofit/>
          </a:bodyPr>
          <a:lstStyle/>
          <a:p>
            <a:pPr marL="0" indent="0" algn="just">
              <a:buNone/>
            </a:pPr>
            <a:r>
              <a:rPr lang="es-CO" sz="2800" dirty="0" smtClean="0"/>
              <a:t>El objetivo de esta presentación es realizar una divulgación interna sobre las causas del accidente presentado y las acciones correctivas definidas para evitar que se vuelva a presentar.</a:t>
            </a:r>
          </a:p>
        </p:txBody>
      </p:sp>
      <p:sp>
        <p:nvSpPr>
          <p:cNvPr id="6" name="Rectángulo 5"/>
          <p:cNvSpPr/>
          <p:nvPr/>
        </p:nvSpPr>
        <p:spPr>
          <a:xfrm>
            <a:off x="5011003" y="1676400"/>
            <a:ext cx="3828197"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7" name="CuadroTexto 6"/>
          <p:cNvSpPr txBox="1"/>
          <p:nvPr/>
        </p:nvSpPr>
        <p:spPr>
          <a:xfrm>
            <a:off x="5334000" y="1758434"/>
            <a:ext cx="3581400" cy="369332"/>
          </a:xfrm>
          <a:prstGeom prst="rect">
            <a:avLst/>
          </a:prstGeom>
          <a:noFill/>
        </p:spPr>
        <p:txBody>
          <a:bodyPr wrap="square" rtlCol="0">
            <a:spAutoFit/>
          </a:bodyPr>
          <a:lstStyle/>
          <a:p>
            <a:r>
              <a:rPr lang="es-CO" b="1" dirty="0" smtClean="0"/>
              <a:t>DESCRIPCIÓN DE LOS HECHOS </a:t>
            </a:r>
            <a:endParaRPr lang="es-CO" b="1" dirty="0"/>
          </a:p>
        </p:txBody>
      </p:sp>
      <p:sp>
        <p:nvSpPr>
          <p:cNvPr id="8" name="Rectángulo 7"/>
          <p:cNvSpPr/>
          <p:nvPr/>
        </p:nvSpPr>
        <p:spPr>
          <a:xfrm>
            <a:off x="5011004" y="3048000"/>
            <a:ext cx="3911324"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
        <p:nvSpPr>
          <p:cNvPr id="9" name="Rectángulo 8"/>
          <p:cNvSpPr/>
          <p:nvPr/>
        </p:nvSpPr>
        <p:spPr>
          <a:xfrm>
            <a:off x="5087203" y="4800599"/>
            <a:ext cx="3828197" cy="7283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12" name="CuadroTexto 11"/>
          <p:cNvSpPr txBox="1"/>
          <p:nvPr/>
        </p:nvSpPr>
        <p:spPr>
          <a:xfrm>
            <a:off x="5361709" y="4882634"/>
            <a:ext cx="3581400" cy="646331"/>
          </a:xfrm>
          <a:prstGeom prst="rect">
            <a:avLst/>
          </a:prstGeom>
          <a:noFill/>
        </p:spPr>
        <p:txBody>
          <a:bodyPr wrap="square" rtlCol="0">
            <a:spAutoFit/>
          </a:bodyPr>
          <a:lstStyle/>
          <a:p>
            <a:pPr algn="ctr"/>
            <a:r>
              <a:rPr lang="es-CO" b="1" dirty="0" smtClean="0"/>
              <a:t>ACCIONES CORRECTIVAS Y RECOMENDACIONES</a:t>
            </a:r>
            <a:endParaRPr lang="es-CO" b="1" dirty="0"/>
          </a:p>
        </p:txBody>
      </p:sp>
      <p:sp>
        <p:nvSpPr>
          <p:cNvPr id="13" name="CuadroTexto 12"/>
          <p:cNvSpPr txBox="1"/>
          <p:nvPr/>
        </p:nvSpPr>
        <p:spPr>
          <a:xfrm>
            <a:off x="5210601" y="3170504"/>
            <a:ext cx="3581400" cy="646331"/>
          </a:xfrm>
          <a:prstGeom prst="rect">
            <a:avLst/>
          </a:prstGeom>
          <a:noFill/>
        </p:spPr>
        <p:txBody>
          <a:bodyPr wrap="square" rtlCol="0">
            <a:spAutoFit/>
          </a:bodyPr>
          <a:lstStyle/>
          <a:p>
            <a:pPr algn="ctr"/>
            <a:r>
              <a:rPr lang="es-CO" b="1" dirty="0" smtClean="0"/>
              <a:t>ANÁLISIS DE LAS CAUSAS SIGNIFICATIVAS </a:t>
            </a:r>
            <a:endParaRPr lang="es-CO" b="1" dirty="0"/>
          </a:p>
        </p:txBody>
      </p:sp>
      <p:cxnSp>
        <p:nvCxnSpPr>
          <p:cNvPr id="15" name="Conector recto 14"/>
          <p:cNvCxnSpPr/>
          <p:nvPr/>
        </p:nvCxnSpPr>
        <p:spPr>
          <a:xfrm>
            <a:off x="4572000" y="1371600"/>
            <a:ext cx="0" cy="479699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972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389145"/>
            <a:ext cx="8229600" cy="707886"/>
          </a:xfrm>
          <a:noFill/>
        </p:spPr>
        <p:txBody>
          <a:bodyPr vert="horz" wrap="square" lIns="91440" tIns="45720" rIns="91440" bIns="45720" rtlCol="0" anchor="ctr">
            <a:spAutoFit/>
          </a:bodyPr>
          <a:lstStyle/>
          <a:p>
            <a:r>
              <a:rPr lang="es-CO" sz="4000" dirty="0">
                <a:solidFill>
                  <a:schemeClr val="tx2"/>
                </a:solidFill>
                <a:latin typeface="+mn-lt"/>
                <a:ea typeface="+mn-ea"/>
                <a:cs typeface="+mn-cs"/>
              </a:rPr>
              <a:t>INFORME DE ACCIDENTE</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05050" y="692150"/>
            <a:ext cx="4533900" cy="6045200"/>
          </a:xfrm>
          <a:prstGeom prst="rect">
            <a:avLst/>
          </a:prstGeom>
        </p:spPr>
      </p:pic>
      <p:sp>
        <p:nvSpPr>
          <p:cNvPr id="6" name="CuadroTexto 5"/>
          <p:cNvSpPr txBox="1"/>
          <p:nvPr/>
        </p:nvSpPr>
        <p:spPr>
          <a:xfrm>
            <a:off x="2057400" y="6172200"/>
            <a:ext cx="4953000" cy="369332"/>
          </a:xfrm>
          <a:prstGeom prst="rect">
            <a:avLst/>
          </a:prstGeom>
          <a:noFill/>
        </p:spPr>
        <p:txBody>
          <a:bodyPr wrap="square" rtlCol="0">
            <a:spAutoFit/>
          </a:bodyPr>
          <a:lstStyle/>
          <a:p>
            <a:pPr algn="ctr"/>
            <a:r>
              <a:rPr lang="es-CO" dirty="0" smtClean="0"/>
              <a:t>PERMISO DE TRABAJO</a:t>
            </a:r>
            <a:endParaRPr lang="es-CO" dirty="0"/>
          </a:p>
        </p:txBody>
      </p:sp>
    </p:spTree>
    <p:extLst>
      <p:ext uri="{BB962C8B-B14F-4D97-AF65-F5344CB8AC3E}">
        <p14:creationId xmlns:p14="http://schemas.microsoft.com/office/powerpoint/2010/main" val="334947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389145"/>
            <a:ext cx="8229600" cy="707886"/>
          </a:xfrm>
          <a:noFill/>
        </p:spPr>
        <p:txBody>
          <a:bodyPr vert="horz" wrap="square" lIns="91440" tIns="45720" rIns="91440" bIns="45720" rtlCol="0" anchor="ctr">
            <a:spAutoFit/>
          </a:bodyPr>
          <a:lstStyle/>
          <a:p>
            <a:r>
              <a:rPr lang="es-CO" sz="4000" dirty="0">
                <a:solidFill>
                  <a:schemeClr val="tx2"/>
                </a:solidFill>
                <a:latin typeface="+mn-lt"/>
                <a:ea typeface="+mn-ea"/>
                <a:cs typeface="+mn-cs"/>
              </a:rPr>
              <a:t>INFORME DE ACCIDENTE</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447800"/>
            <a:ext cx="6019800" cy="4514850"/>
          </a:xfrm>
          <a:prstGeom prst="rect">
            <a:avLst/>
          </a:prstGeom>
        </p:spPr>
      </p:pic>
    </p:spTree>
    <p:extLst>
      <p:ext uri="{BB962C8B-B14F-4D97-AF65-F5344CB8AC3E}">
        <p14:creationId xmlns:p14="http://schemas.microsoft.com/office/powerpoint/2010/main" val="152749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DESCRIPCIÓN DE LOS HECHOS </a:t>
            </a:r>
          </a:p>
        </p:txBody>
      </p:sp>
      <p:sp>
        <p:nvSpPr>
          <p:cNvPr id="3" name="Marcador de contenido 2"/>
          <p:cNvSpPr>
            <a:spLocks noGrp="1"/>
          </p:cNvSpPr>
          <p:nvPr>
            <p:ph idx="1"/>
          </p:nvPr>
        </p:nvSpPr>
        <p:spPr>
          <a:xfrm>
            <a:off x="152400" y="1447800"/>
            <a:ext cx="8930185" cy="4800600"/>
          </a:xfrm>
        </p:spPr>
        <p:txBody>
          <a:bodyPr>
            <a:normAutofit/>
          </a:bodyPr>
          <a:lstStyle/>
          <a:p>
            <a:pPr marL="0" indent="0" algn="just">
              <a:buNone/>
            </a:pPr>
            <a:r>
              <a:rPr lang="es-CO" sz="1600" dirty="0" smtClean="0"/>
              <a:t>El contrato C131-11 de GERS, tiene como alcance la ejecución de pruebas a protecciones eléctricas </a:t>
            </a:r>
            <a:r>
              <a:rPr lang="es-CO" sz="1600" dirty="0" smtClean="0"/>
              <a:t>en la empresa C</a:t>
            </a:r>
            <a:r>
              <a:rPr lang="es-CO" sz="1600" dirty="0" smtClean="0"/>
              <a:t>emento </a:t>
            </a:r>
            <a:r>
              <a:rPr lang="es-CO" sz="1600" dirty="0" smtClean="0"/>
              <a:t>San Marcos (Interruptores BT, interruptores MT y reles de protección.</a:t>
            </a:r>
          </a:p>
          <a:p>
            <a:pPr marL="0" indent="0" algn="just">
              <a:buNone/>
            </a:pPr>
            <a:r>
              <a:rPr lang="es-CO" sz="1600" dirty="0" smtClean="0"/>
              <a:t>El </a:t>
            </a:r>
            <a:r>
              <a:rPr lang="es-CO" sz="1600" dirty="0" smtClean="0"/>
              <a:t>día del accidente ocurrido en las instalaciones de Cementos San Marcos, ubicada en el corregimiento de San Marcos, estaban programadas actividades para realizar pruebas a protecciones eléctricas.</a:t>
            </a:r>
            <a:endParaRPr lang="es-CO" sz="1600" dirty="0"/>
          </a:p>
        </p:txBody>
      </p:sp>
      <p:pic>
        <p:nvPicPr>
          <p:cNvPr id="1026" name="Picture 2" descr="OBRA CEMENTOS SAN MARCOS - Estrutech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661" y="3705225"/>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54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DESCRIPCIÓN DE LOS HECHOS </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63185" y="1828800"/>
            <a:ext cx="2590800" cy="3454400"/>
          </a:xfrm>
        </p:spPr>
      </p:pic>
      <p:sp>
        <p:nvSpPr>
          <p:cNvPr id="11" name="CuadroTexto 10"/>
          <p:cNvSpPr txBox="1"/>
          <p:nvPr/>
        </p:nvSpPr>
        <p:spPr>
          <a:xfrm>
            <a:off x="6600464" y="5410200"/>
            <a:ext cx="1916241" cy="276999"/>
          </a:xfrm>
          <a:prstGeom prst="rect">
            <a:avLst/>
          </a:prstGeom>
          <a:noFill/>
        </p:spPr>
        <p:txBody>
          <a:bodyPr wrap="square" rtlCol="0">
            <a:spAutoFit/>
          </a:bodyPr>
          <a:lstStyle>
            <a:defPPr>
              <a:defRPr lang="en-US"/>
            </a:defPPr>
            <a:lvl1pPr algn="ctr">
              <a:defRPr sz="1200" b="1"/>
            </a:lvl1pPr>
          </a:lstStyle>
          <a:p>
            <a:r>
              <a:rPr lang="es-CO" dirty="0" smtClean="0"/>
              <a:t>RECREACIÓN ACCIDENTE </a:t>
            </a:r>
            <a:endParaRPr lang="es-CO" dirty="0"/>
          </a:p>
        </p:txBody>
      </p:sp>
      <p:sp>
        <p:nvSpPr>
          <p:cNvPr id="14" name="CuadroTexto 13"/>
          <p:cNvSpPr txBox="1"/>
          <p:nvPr/>
        </p:nvSpPr>
        <p:spPr>
          <a:xfrm>
            <a:off x="457200" y="2057400"/>
            <a:ext cx="5715000" cy="3477875"/>
          </a:xfrm>
          <a:prstGeom prst="rect">
            <a:avLst/>
          </a:prstGeom>
          <a:noFill/>
        </p:spPr>
        <p:txBody>
          <a:bodyPr wrap="square" rtlCol="0">
            <a:spAutoFit/>
          </a:bodyPr>
          <a:lstStyle/>
          <a:p>
            <a:pPr>
              <a:spcAft>
                <a:spcPts val="0"/>
              </a:spcAft>
            </a:pPr>
            <a:r>
              <a:rPr lang="es-CO" sz="2000" dirty="0" smtClean="0">
                <a:latin typeface="Arial" panose="020B0604020202020204" pitchFamily="34" charset="0"/>
                <a:ea typeface="Calibri" panose="020F0502020204030204" pitchFamily="34" charset="0"/>
                <a:cs typeface="Arial" panose="020B0604020202020204" pitchFamily="34" charset="0"/>
              </a:rPr>
              <a:t>El día 06 de febrero del 2022, el </a:t>
            </a:r>
            <a:r>
              <a:rPr lang="es-CO" sz="2000" dirty="0">
                <a:latin typeface="Arial" panose="020B0604020202020204" pitchFamily="34" charset="0"/>
                <a:ea typeface="Calibri" panose="020F0502020204030204" pitchFamily="34" charset="0"/>
                <a:cs typeface="Arial" panose="020B0604020202020204" pitchFamily="34" charset="0"/>
              </a:rPr>
              <a:t>trabajador se encontraba limpiando el interior de una celda eléctrica, al momento de realizar este proceso ocurre una descarga que lo </a:t>
            </a:r>
            <a:r>
              <a:rPr lang="es-CO" dirty="0" smtClean="0">
                <a:latin typeface="Arial" panose="020B0604020202020204" pitchFamily="34" charset="0"/>
                <a:ea typeface="Calibri" panose="020F0502020204030204" pitchFamily="34" charset="0"/>
                <a:cs typeface="Arial" panose="020B0604020202020204" pitchFamily="34" charset="0"/>
              </a:rPr>
              <a:t>electriza, se</a:t>
            </a:r>
            <a:r>
              <a:rPr lang="es-CO" sz="2000" dirty="0" smtClean="0">
                <a:latin typeface="Arial" panose="020B0604020202020204" pitchFamily="34" charset="0"/>
                <a:ea typeface="Calibri" panose="020F0502020204030204" pitchFamily="34" charset="0"/>
                <a:cs typeface="Arial" panose="020B0604020202020204" pitchFamily="34" charset="0"/>
              </a:rPr>
              <a:t> </a:t>
            </a:r>
            <a:r>
              <a:rPr lang="es-CO" sz="2000" dirty="0">
                <a:latin typeface="Arial" panose="020B0604020202020204" pitchFamily="34" charset="0"/>
                <a:ea typeface="Calibri" panose="020F0502020204030204" pitchFamily="34" charset="0"/>
                <a:cs typeface="Arial" panose="020B0604020202020204" pitchFamily="34" charset="0"/>
              </a:rPr>
              <a:t>había verificado ausencia de tensión, ocurre una descarga que se desconoce de dónde vino, los antebrazos se encontraban apoyados en la</a:t>
            </a:r>
            <a:endParaRPr lang="es-CO" sz="4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CO" sz="2000" dirty="0">
                <a:latin typeface="Arial" panose="020B0604020202020204" pitchFamily="34" charset="0"/>
                <a:ea typeface="Calibri" panose="020F0502020204030204" pitchFamily="34" charset="0"/>
                <a:cs typeface="Arial" panose="020B0604020202020204" pitchFamily="34" charset="0"/>
              </a:rPr>
              <a:t>barra donde está limpiando los contactos de la puesta a tierra de la fase L3 correspondiente a la celda H14 salida </a:t>
            </a:r>
            <a:r>
              <a:rPr lang="es-CO" sz="2000" dirty="0" smtClean="0">
                <a:latin typeface="Arial" panose="020B0604020202020204" pitchFamily="34" charset="0"/>
                <a:ea typeface="Calibri" panose="020F0502020204030204" pitchFamily="34" charset="0"/>
                <a:cs typeface="Arial" panose="020B0604020202020204" pitchFamily="34" charset="0"/>
              </a:rPr>
              <a:t>S/E </a:t>
            </a:r>
            <a:r>
              <a:rPr lang="es-CO" sz="2000" dirty="0">
                <a:latin typeface="Arial" panose="020B0604020202020204" pitchFamily="34" charset="0"/>
                <a:ea typeface="Calibri" panose="020F0502020204030204" pitchFamily="34" charset="0"/>
                <a:cs typeface="Arial" panose="020B0604020202020204" pitchFamily="34" charset="0"/>
              </a:rPr>
              <a:t>#</a:t>
            </a:r>
            <a:r>
              <a:rPr lang="es-CO" sz="2000" dirty="0" smtClean="0">
                <a:latin typeface="Arial" panose="020B0604020202020204" pitchFamily="34" charset="0"/>
                <a:ea typeface="Calibri" panose="020F0502020204030204" pitchFamily="34" charset="0"/>
                <a:cs typeface="Arial" panose="020B0604020202020204" pitchFamily="34" charset="0"/>
              </a:rPr>
              <a:t>3 </a:t>
            </a:r>
            <a:endParaRPr lang="es-CO" sz="4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CO" sz="2000" dirty="0">
                <a:latin typeface="Arial" panose="020B0604020202020204" pitchFamily="34" charset="0"/>
                <a:ea typeface="Calibri" panose="020F0502020204030204" pitchFamily="34" charset="0"/>
                <a:cs typeface="Arial" panose="020B0604020202020204" pitchFamily="34" charset="0"/>
              </a:rPr>
              <a:t> </a:t>
            </a:r>
            <a:endParaRPr lang="es-CO"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3796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DESCRIPCIÓN DE LOS HECHOS </a:t>
            </a:r>
          </a:p>
        </p:txBody>
      </p:sp>
      <p:sp>
        <p:nvSpPr>
          <p:cNvPr id="6" name="CuadroTexto 5"/>
          <p:cNvSpPr txBox="1"/>
          <p:nvPr/>
        </p:nvSpPr>
        <p:spPr>
          <a:xfrm>
            <a:off x="640334" y="1752600"/>
            <a:ext cx="7924800" cy="3785652"/>
          </a:xfrm>
          <a:prstGeom prst="rect">
            <a:avLst/>
          </a:prstGeom>
          <a:noFill/>
        </p:spPr>
        <p:txBody>
          <a:bodyPr wrap="square" rtlCol="0">
            <a:spAutoFit/>
          </a:bodyPr>
          <a:lstStyle/>
          <a:p>
            <a:pPr lvl="0" algn="just"/>
            <a:r>
              <a:rPr lang="es-CO" sz="2000" dirty="0">
                <a:solidFill>
                  <a:prstClr val="black"/>
                </a:solidFill>
                <a:latin typeface="Arial" panose="020B0604020202020204" pitchFamily="34" charset="0"/>
                <a:ea typeface="Calibri" panose="020F0502020204030204" pitchFamily="34" charset="0"/>
                <a:cs typeface="Arial" panose="020B0604020202020204" pitchFamily="34" charset="0"/>
              </a:rPr>
              <a:t>El trabajador estaba terminando de limpiar el interior de la celda donde se encuentran los cables de potencia a los cuales se les había verificado ausencia de tensión al iniciar los trabajos.  Aparentemente al tener contacto con una de las fases (L3) se presenta una descarga que circula entre su brazo izquierdo a derecho cruzando por el pecho. El HSE interviene se identifica que el trabajador queda consiente, se verifica movilidad de manos, que tiene signos vitales, se procede a retirar del sitio, identificar ubicación de quemaduras quemaduras y personal de paramédicos de Cementos San Marcos evaluar condiciones de salud, se traslada en ambulancia disponible de Cementos San Marcos hacia la clínica de los Remedios donde se le presta la atención respectiva</a:t>
            </a:r>
            <a:endParaRPr lang="es-CO"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502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DESCRIPCIÓN DE LOS HECHOS </a:t>
            </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3854" y="1346534"/>
            <a:ext cx="4861346" cy="4446892"/>
          </a:xfrm>
        </p:spPr>
      </p:pic>
      <p:sp>
        <p:nvSpPr>
          <p:cNvPr id="7" name="CuadroTexto 6"/>
          <p:cNvSpPr txBox="1"/>
          <p:nvPr/>
        </p:nvSpPr>
        <p:spPr>
          <a:xfrm>
            <a:off x="3200400" y="5855901"/>
            <a:ext cx="3283602" cy="276999"/>
          </a:xfrm>
          <a:prstGeom prst="rect">
            <a:avLst/>
          </a:prstGeom>
          <a:noFill/>
        </p:spPr>
        <p:txBody>
          <a:bodyPr wrap="square" rtlCol="0">
            <a:spAutoFit/>
          </a:bodyPr>
          <a:lstStyle>
            <a:defPPr>
              <a:defRPr lang="en-US"/>
            </a:defPPr>
            <a:lvl1pPr algn="ctr">
              <a:defRPr sz="1200" b="1"/>
            </a:lvl1pPr>
          </a:lstStyle>
          <a:p>
            <a:r>
              <a:rPr lang="es-CO" dirty="0" smtClean="0"/>
              <a:t>DIAGRAMA UNIFILAR DEL EVENTO</a:t>
            </a:r>
            <a:endParaRPr lang="es-CO" dirty="0"/>
          </a:p>
        </p:txBody>
      </p:sp>
    </p:spTree>
    <p:extLst>
      <p:ext uri="{BB962C8B-B14F-4D97-AF65-F5344CB8AC3E}">
        <p14:creationId xmlns:p14="http://schemas.microsoft.com/office/powerpoint/2010/main" val="49048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385" y="287267"/>
            <a:ext cx="8229600" cy="715962"/>
          </a:xfrm>
          <a:noFill/>
        </p:spPr>
        <p:txBody>
          <a:bodyPr vert="horz" wrap="square" lIns="91440" tIns="45720" rIns="91440" bIns="45720" rtlCol="0" anchor="ctr">
            <a:spAutoFit/>
          </a:bodyPr>
          <a:lstStyle/>
          <a:p>
            <a:r>
              <a:rPr lang="es-CO" sz="4000" dirty="0">
                <a:solidFill>
                  <a:schemeClr val="tx2"/>
                </a:solidFill>
                <a:latin typeface="+mn-lt"/>
                <a:ea typeface="+mn-ea"/>
                <a:cs typeface="+mn-cs"/>
              </a:rPr>
              <a:t>DESCRIPCIÓN DE LOS HECHOS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01626" y="3990982"/>
            <a:ext cx="2961389" cy="2221041"/>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604652" y="1114390"/>
            <a:ext cx="3192497" cy="3581400"/>
          </a:xfrm>
          <a:prstGeom prst="rect">
            <a:avLst/>
          </a:prstGeom>
        </p:spPr>
      </p:pic>
      <p:sp>
        <p:nvSpPr>
          <p:cNvPr id="15" name="CuadroTexto 14"/>
          <p:cNvSpPr txBox="1"/>
          <p:nvPr/>
        </p:nvSpPr>
        <p:spPr>
          <a:xfrm>
            <a:off x="6283987" y="4639838"/>
            <a:ext cx="1916241" cy="461665"/>
          </a:xfrm>
          <a:prstGeom prst="rect">
            <a:avLst/>
          </a:prstGeom>
          <a:noFill/>
        </p:spPr>
        <p:txBody>
          <a:bodyPr wrap="square" rtlCol="0">
            <a:spAutoFit/>
          </a:bodyPr>
          <a:lstStyle/>
          <a:p>
            <a:pPr algn="ctr"/>
            <a:r>
              <a:rPr lang="es-CO" sz="1200" b="1" dirty="0" smtClean="0"/>
              <a:t>EQUIPO DETECTOR UTILIZADO  </a:t>
            </a:r>
            <a:endParaRPr lang="es-CO" sz="1200" b="1" dirty="0"/>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81" y="1250323"/>
            <a:ext cx="2897344" cy="2173008"/>
          </a:xfrm>
          <a:prstGeom prst="rect">
            <a:avLst/>
          </a:prstGeom>
        </p:spPr>
      </p:pic>
      <p:sp>
        <p:nvSpPr>
          <p:cNvPr id="14" name="CuadroTexto 13"/>
          <p:cNvSpPr txBox="1"/>
          <p:nvPr/>
        </p:nvSpPr>
        <p:spPr>
          <a:xfrm>
            <a:off x="989046" y="5181600"/>
            <a:ext cx="1916241" cy="461665"/>
          </a:xfrm>
          <a:prstGeom prst="rect">
            <a:avLst/>
          </a:prstGeom>
          <a:noFill/>
        </p:spPr>
        <p:txBody>
          <a:bodyPr wrap="square" rtlCol="0">
            <a:spAutoFit/>
          </a:bodyPr>
          <a:lstStyle/>
          <a:p>
            <a:pPr algn="ctr"/>
            <a:r>
              <a:rPr lang="es-CO" sz="1200" b="1" dirty="0" smtClean="0"/>
              <a:t>RECREACIÓN LIMPIEZA </a:t>
            </a:r>
          </a:p>
          <a:p>
            <a:pPr algn="ctr"/>
            <a:r>
              <a:rPr lang="es-CO" sz="1200" b="1" dirty="0" smtClean="0"/>
              <a:t>(SIN CUCHILLAS A TIERRA) </a:t>
            </a:r>
            <a:endParaRPr lang="es-CO" sz="1200" b="1" dirty="0"/>
          </a:p>
        </p:txBody>
      </p:sp>
      <p:sp>
        <p:nvSpPr>
          <p:cNvPr id="9" name="CuadroTexto 8"/>
          <p:cNvSpPr txBox="1"/>
          <p:nvPr/>
        </p:nvSpPr>
        <p:spPr>
          <a:xfrm>
            <a:off x="989046" y="3586854"/>
            <a:ext cx="1916241" cy="461665"/>
          </a:xfrm>
          <a:prstGeom prst="rect">
            <a:avLst/>
          </a:prstGeom>
          <a:noFill/>
        </p:spPr>
        <p:txBody>
          <a:bodyPr wrap="square" rtlCol="0">
            <a:spAutoFit/>
          </a:bodyPr>
          <a:lstStyle/>
          <a:p>
            <a:pPr algn="ctr"/>
            <a:r>
              <a:rPr lang="es-CO" sz="1200" b="1" dirty="0" smtClean="0"/>
              <a:t>EQUIPO DETECTOR UTILIZADO  </a:t>
            </a:r>
            <a:endParaRPr lang="es-CO" sz="1200" b="1" dirty="0"/>
          </a:p>
        </p:txBody>
      </p:sp>
    </p:spTree>
    <p:extLst>
      <p:ext uri="{BB962C8B-B14F-4D97-AF65-F5344CB8AC3E}">
        <p14:creationId xmlns:p14="http://schemas.microsoft.com/office/powerpoint/2010/main" val="40935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573</Words>
  <Application>Microsoft Office PowerPoint</Application>
  <PresentationFormat>Presentación en pantalla (4:3)</PresentationFormat>
  <Paragraphs>83</Paragraphs>
  <Slides>17</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Office Theme</vt:lpstr>
      <vt:lpstr>Presentación de PowerPoint</vt:lpstr>
      <vt:lpstr>INFORME DE ACCIDENTE</vt:lpstr>
      <vt:lpstr>INFORME DE ACCIDENTE</vt:lpstr>
      <vt:lpstr>INFORME DE ACCIDENTE</vt:lpstr>
      <vt:lpstr>DESCRIPCIÓN DE LOS HECHOS </vt:lpstr>
      <vt:lpstr>DESCRIPCIÓN DE LOS HECHOS </vt:lpstr>
      <vt:lpstr>DESCRIPCIÓN DE LOS HECHOS </vt:lpstr>
      <vt:lpstr>DESCRIPCIÓN DE LOS HECHOS </vt:lpstr>
      <vt:lpstr>DESCRIPCIÓN DE LOS HECHOS </vt:lpstr>
      <vt:lpstr>DESCRIPCIÓN DE LOS HECHOS </vt:lpstr>
      <vt:lpstr>SITIO DEL ACCIDENTE </vt:lpstr>
      <vt:lpstr>Presentación de PowerPoint</vt:lpstr>
      <vt:lpstr>Presentación de PowerPoint</vt:lpstr>
      <vt:lpstr>Presentación de PowerPoint</vt:lpstr>
      <vt:lpstr>Presentación de PowerPoint</vt:lpstr>
      <vt:lpstr>Presentación de PowerPoint</vt:lpstr>
      <vt:lpstr>ANALISIS DE CAUSAS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vgomez</dc:creator>
  <cp:lastModifiedBy>gloria.vallejo</cp:lastModifiedBy>
  <cp:revision>158</cp:revision>
  <dcterms:created xsi:type="dcterms:W3CDTF">2012-07-26T18:25:35Z</dcterms:created>
  <dcterms:modified xsi:type="dcterms:W3CDTF">2022-02-21T13:04:11Z</dcterms:modified>
</cp:coreProperties>
</file>